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9" r:id="rId1"/>
  </p:sldMasterIdLst>
  <p:notesMasterIdLst>
    <p:notesMasterId r:id="rId26"/>
  </p:notesMasterIdLst>
  <p:sldIdLst>
    <p:sldId id="315" r:id="rId2"/>
    <p:sldId id="311" r:id="rId3"/>
    <p:sldId id="287" r:id="rId4"/>
    <p:sldId id="260" r:id="rId5"/>
    <p:sldId id="304" r:id="rId6"/>
    <p:sldId id="263" r:id="rId7"/>
    <p:sldId id="288" r:id="rId8"/>
    <p:sldId id="266" r:id="rId9"/>
    <p:sldId id="269" r:id="rId10"/>
    <p:sldId id="271" r:id="rId11"/>
    <p:sldId id="289" r:id="rId12"/>
    <p:sldId id="274" r:id="rId13"/>
    <p:sldId id="305" r:id="rId14"/>
    <p:sldId id="284" r:id="rId15"/>
    <p:sldId id="312" r:id="rId16"/>
    <p:sldId id="306" r:id="rId17"/>
    <p:sldId id="303" r:id="rId18"/>
    <p:sldId id="308" r:id="rId19"/>
    <p:sldId id="309" r:id="rId20"/>
    <p:sldId id="310" r:id="rId21"/>
    <p:sldId id="314" r:id="rId22"/>
    <p:sldId id="299" r:id="rId23"/>
    <p:sldId id="279" r:id="rId24"/>
    <p:sldId id="280" r:id="rId25"/>
  </p:sldIdLst>
  <p:sldSz cx="12192000" cy="6858000"/>
  <p:notesSz cx="6858000" cy="9144000"/>
  <p:embeddedFontLst>
    <p:embeddedFont>
      <p:font typeface="맑은 고딕" panose="020B0503020000020004" pitchFamily="50" charset="-127"/>
      <p:regular r:id="rId27"/>
      <p:bold r:id="rId2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38">
          <p15:clr>
            <a:srgbClr val="A4A3A4"/>
          </p15:clr>
        </p15:guide>
        <p15:guide id="3" orient="horz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선성수" initials="선" lastIdx="1" clrIdx="0">
    <p:extLst>
      <p:ext uri="{19B8F6BF-5375-455C-9EA6-DF929625EA0E}">
        <p15:presenceInfo xmlns:p15="http://schemas.microsoft.com/office/powerpoint/2012/main" userId="S::sjj8524@chosun.kr::bb48713f-d52e-4655-bed3-6e5bb0c26674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5959"/>
    <a:srgbClr val="5C9BC7"/>
    <a:srgbClr val="3D9DE4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37" autoAdjust="0"/>
    <p:restoredTop sz="86941" autoAdjust="0"/>
  </p:normalViewPr>
  <p:slideViewPr>
    <p:cSldViewPr snapToGrid="0">
      <p:cViewPr varScale="1">
        <p:scale>
          <a:sx n="74" d="100"/>
          <a:sy n="74" d="100"/>
        </p:scale>
        <p:origin x="1368" y="72"/>
      </p:cViewPr>
      <p:guideLst>
        <p:guide pos="3838"/>
        <p:guide orient="horz"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eg>
</file>

<file path=ppt/media/image36.jpeg>
</file>

<file path=ppt/media/image37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197E42DD-5723-4AB3-ABF0-C73318FFB464}" type="datetime1">
              <a:rPr lang="ko-KR" altLang="en-US"/>
              <a:pPr lvl="0">
                <a:defRPr lang="ko-KR" altLang="en-US"/>
              </a:pPr>
              <a:t>2021-06-11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 lang="ko-KR" altLang="en-US"/>
            </a:pPr>
            <a:r>
              <a:rPr lang="ko-KR" altLang="en-US"/>
              <a:t>마스터 텍스트 스타일을 편집하려면 클릭</a:t>
            </a:r>
          </a:p>
          <a:p>
            <a:pPr lvl="1">
              <a:defRPr lang="ko-KR" altLang="en-US"/>
            </a:pPr>
            <a:r>
              <a:rPr lang="ko-KR" altLang="en-US"/>
              <a:t>두 번째 수준</a:t>
            </a:r>
          </a:p>
          <a:p>
            <a:pPr lvl="2">
              <a:defRPr lang="ko-KR" altLang="en-US"/>
            </a:pPr>
            <a:r>
              <a:rPr lang="ko-KR" altLang="en-US"/>
              <a:t>세 번째 수준</a:t>
            </a:r>
          </a:p>
          <a:p>
            <a:pPr lvl="3">
              <a:defRPr lang="ko-KR" altLang="en-US"/>
            </a:pPr>
            <a:r>
              <a:rPr lang="ko-KR" altLang="en-US"/>
              <a:t>네 번째 수준</a:t>
            </a:r>
          </a:p>
          <a:p>
            <a:pPr lvl="4">
              <a:defRPr lang="ko-KR" altLang="en-US"/>
            </a:pPr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227C004F-4D21-417C-9D43-D69C0936EEFD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 dirty="0"/>
              <a:t>산학 </a:t>
            </a:r>
            <a:r>
              <a:rPr lang="ko-KR" altLang="en-US" dirty="0" err="1"/>
              <a:t>캡스톤</a:t>
            </a:r>
            <a:r>
              <a:rPr lang="ko-KR" altLang="en-US" dirty="0"/>
              <a:t> 디자인 </a:t>
            </a:r>
            <a:r>
              <a:rPr lang="en-US" altLang="ko-KR" dirty="0"/>
              <a:t>4</a:t>
            </a:r>
            <a:r>
              <a:rPr lang="ko-KR" altLang="en-US" dirty="0"/>
              <a:t>조 팀 홈플러스</a:t>
            </a:r>
            <a:r>
              <a:rPr lang="en-US" altLang="ko-KR" dirty="0"/>
              <a:t>. </a:t>
            </a:r>
            <a:r>
              <a:rPr lang="ko-KR" altLang="en-US" dirty="0"/>
              <a:t>날씨를 기반으로 앱으로 작동이 되는 스마트 창문 발표를 시작하겠습니다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ko-KR" altLang="en-US"/>
              <a:pPr lvl="0">
                <a:defRPr lang="ko-KR" altLang="en-US"/>
              </a:pPr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ko-KR" altLang="en-US"/>
              <a:pPr lvl="0">
                <a:defRPr lang="ko-KR" altLang="en-US"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57823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ko-KR" altLang="en-US" dirty="0"/>
              <a:t>저희의 개발환경과 </a:t>
            </a:r>
            <a:r>
              <a:rPr lang="ko-KR" altLang="en-US" dirty="0" err="1"/>
              <a:t>개발도구들입니다</a:t>
            </a:r>
            <a:r>
              <a:rPr lang="en-US" altLang="ko-KR" dirty="0"/>
              <a:t>.</a:t>
            </a:r>
          </a:p>
          <a:p>
            <a:pPr lvl="0">
              <a:defRPr lang="ko-KR" altLang="en-US"/>
            </a:pPr>
            <a:r>
              <a:rPr lang="en-US" altLang="ko-KR" dirty="0"/>
              <a:t>VSC </a:t>
            </a:r>
            <a:r>
              <a:rPr lang="ko-KR" altLang="en-US" dirty="0"/>
              <a:t>에디터에서 언어는 </a:t>
            </a:r>
            <a:r>
              <a:rPr lang="en-US" altLang="ko-KR" dirty="0"/>
              <a:t>node </a:t>
            </a:r>
            <a:r>
              <a:rPr lang="en-US" altLang="ko-KR" dirty="0" err="1"/>
              <a:t>js</a:t>
            </a:r>
            <a:r>
              <a:rPr lang="en-US" altLang="ko-KR" dirty="0"/>
              <a:t> </a:t>
            </a:r>
            <a:r>
              <a:rPr lang="ko-KR" altLang="en-US" dirty="0"/>
              <a:t>를 사용하였습니다</a:t>
            </a:r>
            <a:r>
              <a:rPr lang="en-US" altLang="ko-KR" dirty="0"/>
              <a:t>.</a:t>
            </a:r>
          </a:p>
          <a:p>
            <a:pPr lvl="0">
              <a:defRPr lang="ko-KR" altLang="en-US"/>
            </a:pPr>
            <a:r>
              <a:rPr lang="ko-KR" altLang="en-US" dirty="0"/>
              <a:t>개발도구들로는 </a:t>
            </a:r>
            <a:r>
              <a:rPr lang="en-US" altLang="ko-KR" dirty="0"/>
              <a:t>DB</a:t>
            </a:r>
            <a:r>
              <a:rPr lang="ko-KR" altLang="en-US" dirty="0"/>
              <a:t>에는 </a:t>
            </a:r>
            <a:r>
              <a:rPr lang="en-US" altLang="ko-KR" dirty="0"/>
              <a:t>MySQL</a:t>
            </a:r>
            <a:r>
              <a:rPr lang="ko-KR" altLang="en-US" dirty="0"/>
              <a:t>을 사용하였으며</a:t>
            </a:r>
            <a:r>
              <a:rPr lang="en-US" altLang="ko-KR" dirty="0"/>
              <a:t>,</a:t>
            </a:r>
          </a:p>
          <a:p>
            <a:pPr lvl="0">
              <a:defRPr lang="ko-KR" altLang="en-US"/>
            </a:pPr>
            <a:r>
              <a:rPr lang="ko-KR" altLang="en-US" dirty="0"/>
              <a:t>보안을 위한 암호화 알고리즘은 </a:t>
            </a:r>
            <a:r>
              <a:rPr lang="en-US" altLang="ko-KR" dirty="0"/>
              <a:t>SHA256(Secure Hashing </a:t>
            </a:r>
            <a:r>
              <a:rPr lang="en-US" altLang="ko-KR" dirty="0" err="1"/>
              <a:t>Argorithm</a:t>
            </a:r>
            <a:r>
              <a:rPr lang="en-US" altLang="ko-KR" dirty="0"/>
              <a:t> 256)</a:t>
            </a:r>
            <a:r>
              <a:rPr lang="ko-KR" altLang="en-US" dirty="0"/>
              <a:t>을 사용하였습니다</a:t>
            </a:r>
            <a:r>
              <a:rPr lang="en-US" altLang="ko-KR" dirty="0"/>
              <a:t>.</a:t>
            </a:r>
          </a:p>
          <a:p>
            <a:pPr lvl="0">
              <a:defRPr lang="ko-KR" altLang="en-US"/>
            </a:pPr>
            <a:r>
              <a:rPr lang="ko-KR" altLang="en-US" dirty="0"/>
              <a:t>웹 페이지를 </a:t>
            </a:r>
            <a:r>
              <a:rPr lang="ko-KR" altLang="en-US" dirty="0" err="1"/>
              <a:t>나타내기위해</a:t>
            </a:r>
            <a:r>
              <a:rPr lang="ko-KR" altLang="en-US" dirty="0"/>
              <a:t> </a:t>
            </a:r>
            <a:r>
              <a:rPr lang="en-US" altLang="ko-KR" dirty="0"/>
              <a:t>HTML</a:t>
            </a:r>
            <a:r>
              <a:rPr lang="ko-KR" altLang="en-US" dirty="0"/>
              <a:t>에서 </a:t>
            </a:r>
            <a:r>
              <a:rPr lang="en-US" altLang="ko-KR" dirty="0" err="1"/>
              <a:t>js</a:t>
            </a:r>
            <a:r>
              <a:rPr lang="en-US" altLang="ko-KR" dirty="0"/>
              <a:t> </a:t>
            </a:r>
            <a:r>
              <a:rPr lang="ko-KR" altLang="en-US" dirty="0"/>
              <a:t>코드를 사용할 수 있게 해주는 </a:t>
            </a:r>
            <a:r>
              <a:rPr lang="en-US" altLang="ko-KR" dirty="0"/>
              <a:t>EJS </a:t>
            </a:r>
            <a:r>
              <a:rPr lang="ko-KR" altLang="en-US" dirty="0"/>
              <a:t>템플릿을 사용하였고</a:t>
            </a:r>
            <a:r>
              <a:rPr lang="en-US" altLang="ko-KR" dirty="0"/>
              <a:t>,</a:t>
            </a:r>
          </a:p>
          <a:p>
            <a:pPr lvl="0">
              <a:defRPr lang="ko-KR" altLang="en-US"/>
            </a:pPr>
            <a:r>
              <a:rPr lang="ko-KR" altLang="en-US" dirty="0"/>
              <a:t>웹 프레임워크로는 </a:t>
            </a:r>
            <a:r>
              <a:rPr lang="en-US" altLang="ko-KR" dirty="0"/>
              <a:t>Express</a:t>
            </a:r>
            <a:r>
              <a:rPr lang="ko-KR" altLang="en-US" dirty="0"/>
              <a:t>를 사용하였습니다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319986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 dirty="0"/>
              <a:t>저희 블록체인 시스템의 블록 구조는 이러한 형태로 되어있습니다</a:t>
            </a:r>
            <a:r>
              <a:rPr lang="en-US" altLang="ko-KR" dirty="0"/>
              <a:t>.</a:t>
            </a:r>
          </a:p>
          <a:p>
            <a:pPr>
              <a:defRPr lang="ko-KR" altLang="en-US"/>
            </a:pPr>
            <a:r>
              <a:rPr lang="ko-KR" altLang="en-US" dirty="0"/>
              <a:t>헤드부분에 </a:t>
            </a:r>
            <a:r>
              <a:rPr lang="ko-KR" altLang="en-US" dirty="0" err="1"/>
              <a:t>블록해쉬와</a:t>
            </a:r>
            <a:r>
              <a:rPr lang="ko-KR" altLang="en-US" dirty="0"/>
              <a:t> 버전</a:t>
            </a:r>
            <a:r>
              <a:rPr lang="en-US" altLang="ko-KR" dirty="0"/>
              <a:t>, </a:t>
            </a:r>
            <a:r>
              <a:rPr lang="ko-KR" altLang="en-US" dirty="0"/>
              <a:t>이전 </a:t>
            </a:r>
            <a:r>
              <a:rPr lang="ko-KR" altLang="en-US" dirty="0" err="1"/>
              <a:t>해쉬값</a:t>
            </a:r>
            <a:r>
              <a:rPr lang="en-US" altLang="ko-KR" dirty="0"/>
              <a:t>, </a:t>
            </a:r>
            <a:r>
              <a:rPr lang="ko-KR" altLang="en-US" dirty="0"/>
              <a:t>생성시간</a:t>
            </a:r>
            <a:r>
              <a:rPr lang="en-US" altLang="ko-KR" dirty="0"/>
              <a:t>, </a:t>
            </a:r>
            <a:r>
              <a:rPr lang="ko-KR" altLang="en-US" dirty="0"/>
              <a:t>그리고 생성난이도에 해당하는 </a:t>
            </a:r>
            <a:r>
              <a:rPr lang="en-US" altLang="ko-KR" dirty="0"/>
              <a:t>Nonce </a:t>
            </a:r>
            <a:r>
              <a:rPr lang="ko-KR" altLang="en-US" dirty="0"/>
              <a:t>값이 있습니다</a:t>
            </a:r>
            <a:r>
              <a:rPr lang="en-US" altLang="ko-KR" dirty="0"/>
              <a:t>.</a:t>
            </a:r>
          </a:p>
          <a:p>
            <a:pPr>
              <a:defRPr lang="ko-KR" altLang="en-US"/>
            </a:pPr>
            <a:r>
              <a:rPr lang="ko-KR" altLang="en-US" dirty="0" err="1"/>
              <a:t>블록해쉬는</a:t>
            </a:r>
            <a:r>
              <a:rPr lang="ko-KR" altLang="en-US" dirty="0"/>
              <a:t> 해당블록의 헤드의 모든 값을 </a:t>
            </a:r>
            <a:r>
              <a:rPr lang="en-US" altLang="ko-KR" dirty="0"/>
              <a:t>SHA256 </a:t>
            </a:r>
            <a:r>
              <a:rPr lang="ko-KR" altLang="en-US" dirty="0"/>
              <a:t>으로 변환한 값입니다</a:t>
            </a:r>
            <a:r>
              <a:rPr lang="en-US" altLang="ko-KR" dirty="0"/>
              <a:t>.</a:t>
            </a:r>
          </a:p>
          <a:p>
            <a:pPr>
              <a:defRPr lang="ko-KR" altLang="en-US"/>
            </a:pPr>
            <a:r>
              <a:rPr lang="ko-KR" altLang="en-US" dirty="0"/>
              <a:t>이전 </a:t>
            </a:r>
            <a:r>
              <a:rPr lang="ko-KR" altLang="en-US" dirty="0" err="1"/>
              <a:t>해쉬값은</a:t>
            </a:r>
            <a:r>
              <a:rPr lang="ko-KR" altLang="en-US" dirty="0"/>
              <a:t> 이전 블록에서 얻어진 </a:t>
            </a:r>
            <a:r>
              <a:rPr lang="ko-KR" altLang="en-US" dirty="0" err="1"/>
              <a:t>블록해쉬값을</a:t>
            </a:r>
            <a:r>
              <a:rPr lang="ko-KR" altLang="en-US" dirty="0"/>
              <a:t> 가지고 있습니다</a:t>
            </a:r>
            <a:r>
              <a:rPr lang="en-US" altLang="ko-KR" dirty="0"/>
              <a:t>.</a:t>
            </a:r>
          </a:p>
          <a:p>
            <a:pPr>
              <a:defRPr lang="ko-KR" altLang="en-US"/>
            </a:pPr>
            <a:r>
              <a:rPr lang="ko-KR" altLang="en-US" dirty="0"/>
              <a:t>그리고 바디부분에 트랜잭션이 저장되며</a:t>
            </a:r>
            <a:r>
              <a:rPr lang="en-US" altLang="ko-KR" dirty="0"/>
              <a:t>, </a:t>
            </a:r>
            <a:r>
              <a:rPr lang="ko-KR" altLang="en-US" dirty="0"/>
              <a:t>단방향 알고리즘인 </a:t>
            </a:r>
            <a:r>
              <a:rPr lang="en-US" altLang="ko-KR" dirty="0"/>
              <a:t>SHA256</a:t>
            </a:r>
            <a:r>
              <a:rPr lang="ko-KR" altLang="en-US" dirty="0"/>
              <a:t>으로 인해 이전 블록의 값이 변경되면 </a:t>
            </a:r>
            <a:r>
              <a:rPr lang="en-US" altLang="ko-KR" dirty="0"/>
              <a:t>hash</a:t>
            </a:r>
            <a:r>
              <a:rPr lang="ko-KR" altLang="en-US" dirty="0"/>
              <a:t>값이 달라지는 것을 이용하여 각 블록들은 서로 연결되어지며 이러한 형태로 블록체인이 형성됩니다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34753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7689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2340991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858451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55932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36472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ko-KR" altLang="en-US"/>
              <a:pPr lvl="0">
                <a:defRPr lang="ko-KR" altLang="en-US"/>
              </a:pPr>
              <a:t>2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379491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707200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ko-KR" altLang="en-US"/>
              <a:pPr lvl="0">
                <a:defRPr lang="ko-KR" altLang="en-US"/>
              </a:pPr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031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r>
              <a:rPr lang="ko-KR" altLang="en-US" dirty="0"/>
              <a:t>기존의 중앙집중형의 시스템을 </a:t>
            </a:r>
            <a:r>
              <a:rPr lang="ko-KR" altLang="en-US" dirty="0" err="1"/>
              <a:t>탈중앙화하면서</a:t>
            </a:r>
            <a:r>
              <a:rPr lang="ko-KR" altLang="en-US" dirty="0"/>
              <a:t> 시스템을 운영하고 </a:t>
            </a:r>
            <a:r>
              <a:rPr lang="ko-KR" altLang="en-US" dirty="0" err="1"/>
              <a:t>유지보수하는데에</a:t>
            </a:r>
            <a:r>
              <a:rPr lang="ko-KR" altLang="en-US" dirty="0"/>
              <a:t> 필요한 비용을 절감할 수 있으므로 그만큼 기부자체에 더욱 집중할 수 </a:t>
            </a:r>
            <a:r>
              <a:rPr lang="ko-KR" altLang="en-US" dirty="0" err="1"/>
              <a:t>있게됩니다</a:t>
            </a:r>
            <a:r>
              <a:rPr lang="en-US" altLang="ko-KR" dirty="0"/>
              <a:t>.</a:t>
            </a:r>
          </a:p>
          <a:p>
            <a:pPr>
              <a:defRPr lang="ko-KR" altLang="en-US"/>
            </a:pPr>
            <a:r>
              <a:rPr lang="ko-KR" altLang="en-US" dirty="0" err="1"/>
              <a:t>신뢰성있고</a:t>
            </a:r>
            <a:r>
              <a:rPr lang="ko-KR" altLang="en-US" dirty="0"/>
              <a:t> 투명한 기부시스템은 기부희망자들에게 확실히 기부에 동기부여를 </a:t>
            </a:r>
            <a:r>
              <a:rPr lang="ko-KR" altLang="en-US" dirty="0" err="1"/>
              <a:t>해줄것이고</a:t>
            </a:r>
            <a:r>
              <a:rPr lang="en-US" altLang="ko-KR" dirty="0"/>
              <a:t>, </a:t>
            </a:r>
            <a:r>
              <a:rPr lang="ko-KR" altLang="en-US" dirty="0"/>
              <a:t>이를 통해 기부금과 기부참여자의 비율을 </a:t>
            </a:r>
            <a:r>
              <a:rPr lang="ko-KR" altLang="en-US" dirty="0" err="1"/>
              <a:t>증가시킬것입니다</a:t>
            </a:r>
            <a:r>
              <a:rPr lang="en-US" altLang="ko-KR" dirty="0"/>
              <a:t>.</a:t>
            </a:r>
          </a:p>
          <a:p>
            <a:pPr>
              <a:defRPr lang="ko-KR" altLang="en-US"/>
            </a:pPr>
            <a:r>
              <a:rPr lang="ko-KR" altLang="en-US" dirty="0"/>
              <a:t>그리고 온</a:t>
            </a:r>
            <a:r>
              <a:rPr lang="en-US" altLang="ko-KR" dirty="0"/>
              <a:t>, </a:t>
            </a:r>
            <a:r>
              <a:rPr lang="ko-KR" altLang="en-US" dirty="0"/>
              <a:t>오프라인 마켓의 이용을 통해 경제활동에 참여가 힘들었던 사람들이 기부금을 받아서 사용함으로써 지역 경제활성화에 도움을 줄 수 </a:t>
            </a:r>
            <a:r>
              <a:rPr lang="ko-KR" altLang="en-US" dirty="0" err="1"/>
              <a:t>있을것입니다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23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24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ko-KR" altLang="en-US"/>
              <a:pPr lvl="0">
                <a:defRPr lang="ko-KR" altLang="en-US"/>
              </a:pPr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81724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485730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ko-KR" altLang="en-US"/>
              <a:pPr lvl="0">
                <a:defRPr lang="ko-KR" altLang="en-US"/>
              </a:pPr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493677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 lang="ko-KR" altLang="en-US"/>
            </a:pPr>
            <a:endParaRPr lang="en-US" altLang="ko-KR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227C004F-4D21-417C-9D43-D69C0936EEFD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355836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780930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7129807"/>
      </p:ext>
    </p:extLst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767428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2711791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9326871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4057460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866248"/>
      </p:ext>
    </p:extLst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7671158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209712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2189222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C9B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2F8709-1CEE-42DD-B39A-DFDCBA7B36B7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2021-06-11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ko-KR" altLang="en-US">
                <a:solidFill>
                  <a:prstClr val="black">
                    <a:tint val="75000"/>
                  </a:prstClr>
                </a:solidFill>
              </a:rPr>
              <a:t>ㅇㄹㄴㅇㄹ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B9C72-21D5-4AB9-87FA-CC4C72A0D342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9934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2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7.jpeg"/><Relationship Id="rId4" Type="http://schemas.openxmlformats.org/officeDocument/2006/relationships/image" Target="../media/image36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그룹 19"/>
          <p:cNvGrpSpPr/>
          <p:nvPr/>
        </p:nvGrpSpPr>
        <p:grpSpPr>
          <a:xfrm>
            <a:off x="2938512" y="2940012"/>
            <a:ext cx="6344409" cy="2439856"/>
            <a:chOff x="488950" y="4659084"/>
            <a:chExt cx="5448554" cy="2099131"/>
          </a:xfrm>
        </p:grpSpPr>
        <p:sp>
          <p:nvSpPr>
            <p:cNvPr id="5" name="직사각형 4"/>
            <p:cNvSpPr/>
            <p:nvPr/>
          </p:nvSpPr>
          <p:spPr>
            <a:xfrm>
              <a:off x="488950" y="4659084"/>
              <a:ext cx="5448554" cy="198301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직각 삼각형 7"/>
            <p:cNvSpPr/>
            <p:nvPr/>
          </p:nvSpPr>
          <p:spPr>
            <a:xfrm flipH="1" flipV="1">
              <a:off x="3867785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5951326" y="3186986"/>
            <a:ext cx="3201939" cy="1810945"/>
          </a:xfrm>
          <a:prstGeom prst="rect">
            <a:avLst/>
          </a:prstGeom>
          <a:ln w="28575"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anchor="t">
            <a:spAutoFit/>
          </a:bodyPr>
          <a:lstStyle/>
          <a:p>
            <a:pPr algn="r">
              <a:lnSpc>
                <a:spcPct val="150000"/>
              </a:lnSpc>
              <a:defRPr lang="ko-KR" altLang="en-US"/>
            </a:pPr>
            <a:r>
              <a:rPr lang="en-US" altLang="ko-KR" sz="1400" b="1" dirty="0" err="1">
                <a:ea typeface="맑은 고딕"/>
              </a:rPr>
              <a:t>Chosun</a:t>
            </a:r>
            <a:r>
              <a:rPr lang="en-US" altLang="ko-KR" sz="1400" b="1" dirty="0">
                <a:ea typeface="맑은 고딕"/>
              </a:rPr>
              <a:t> Univ. </a:t>
            </a:r>
          </a:p>
          <a:p>
            <a:pPr algn="r">
              <a:lnSpc>
                <a:spcPct val="150000"/>
              </a:lnSpc>
              <a:defRPr lang="ko-KR" altLang="en-US"/>
            </a:pPr>
            <a:r>
              <a:rPr lang="en-US" altLang="ko-KR" sz="1400" b="1" dirty="0">
                <a:ea typeface="맑은 고딕"/>
              </a:rPr>
              <a:t>Computer Engineering</a:t>
            </a:r>
          </a:p>
          <a:p>
            <a:pPr marL="171450" indent="-171450" algn="r">
              <a:lnSpc>
                <a:spcPct val="150000"/>
              </a:lnSpc>
              <a:buFont typeface="Arial"/>
              <a:buChar char="•"/>
            </a:pPr>
            <a:r>
              <a:rPr lang="ko-KR" altLang="en-US" sz="1200" dirty="0">
                <a:ea typeface="맑은 고딕"/>
              </a:rPr>
              <a:t>201</a:t>
            </a:r>
            <a:r>
              <a:rPr lang="en-US" altLang="ko-KR" sz="1200" dirty="0">
                <a:ea typeface="맑은 고딕"/>
              </a:rPr>
              <a:t>54192</a:t>
            </a:r>
            <a:r>
              <a:rPr lang="ko-KR" altLang="en-US" sz="1200" dirty="0">
                <a:ea typeface="맑은 고딕"/>
              </a:rPr>
              <a:t> 이민재</a:t>
            </a:r>
          </a:p>
          <a:p>
            <a:pPr marL="171450" indent="-171450" algn="r">
              <a:lnSpc>
                <a:spcPct val="150000"/>
              </a:lnSpc>
              <a:buFont typeface="Arial"/>
              <a:buChar char="•"/>
            </a:pPr>
            <a:r>
              <a:rPr lang="ko-KR" altLang="en-US" sz="1200" dirty="0">
                <a:ea typeface="맑은 고딕"/>
              </a:rPr>
              <a:t>201</a:t>
            </a:r>
            <a:r>
              <a:rPr lang="en-US" altLang="ko-KR" sz="1200" dirty="0">
                <a:ea typeface="맑은 고딕"/>
              </a:rPr>
              <a:t>54265</a:t>
            </a:r>
            <a:r>
              <a:rPr lang="ko-KR" altLang="en-US" sz="1200" dirty="0">
                <a:ea typeface="맑은 고딕"/>
              </a:rPr>
              <a:t> 이상규</a:t>
            </a:r>
          </a:p>
          <a:p>
            <a:pPr marL="171450" indent="-171450" algn="r">
              <a:lnSpc>
                <a:spcPct val="150000"/>
              </a:lnSpc>
              <a:buFont typeface="Arial"/>
              <a:buChar char="•"/>
            </a:pPr>
            <a:r>
              <a:rPr lang="ko-KR" altLang="en-US" sz="1200" dirty="0">
                <a:ea typeface="맑은 고딕"/>
              </a:rPr>
              <a:t>201</a:t>
            </a:r>
            <a:r>
              <a:rPr lang="en-US" altLang="ko-KR" sz="1200" dirty="0">
                <a:ea typeface="맑은 고딕"/>
              </a:rPr>
              <a:t>6</a:t>
            </a:r>
            <a:r>
              <a:rPr lang="ko-KR" altLang="en-US" sz="1200" dirty="0">
                <a:ea typeface="맑은 고딕"/>
              </a:rPr>
              <a:t>42</a:t>
            </a:r>
            <a:r>
              <a:rPr lang="en-US" altLang="ko-KR" sz="1200" dirty="0">
                <a:ea typeface="맑은 고딕"/>
              </a:rPr>
              <a:t>23</a:t>
            </a:r>
            <a:r>
              <a:rPr lang="ko-KR" altLang="en-US" sz="1200" dirty="0">
                <a:ea typeface="맑은 고딕"/>
              </a:rPr>
              <a:t> </a:t>
            </a:r>
            <a:r>
              <a:rPr lang="ko-KR" altLang="en-US" sz="1200" dirty="0" err="1">
                <a:ea typeface="맑은 고딕"/>
              </a:rPr>
              <a:t>류대식</a:t>
            </a:r>
            <a:endParaRPr lang="ko-KR" altLang="en-US" sz="1200" dirty="0">
              <a:ea typeface="맑은 고딕"/>
            </a:endParaRPr>
          </a:p>
          <a:p>
            <a:pPr marL="171450" indent="-171450" algn="r">
              <a:lnSpc>
                <a:spcPct val="150000"/>
              </a:lnSpc>
              <a:buFont typeface="Arial"/>
              <a:buChar char="•"/>
            </a:pPr>
            <a:r>
              <a:rPr lang="en-US" altLang="ko-KR" sz="1200" dirty="0">
                <a:ea typeface="맑은 고딕"/>
              </a:rPr>
              <a:t>20154290 </a:t>
            </a:r>
            <a:r>
              <a:rPr lang="ko-KR" altLang="en-US" sz="1200" dirty="0">
                <a:ea typeface="맑은 고딕"/>
              </a:rPr>
              <a:t>이   준</a:t>
            </a:r>
            <a:endParaRPr lang="en-US" altLang="ko-KR" sz="1200" dirty="0">
              <a:ea typeface="맑은 고딕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581511" y="1193115"/>
            <a:ext cx="7354969" cy="1377277"/>
          </a:xfrm>
          <a:prstGeom prst="rect">
            <a:avLst/>
          </a:prstGeom>
          <a:noFill/>
          <a:ln>
            <a:solidFill>
              <a:srgbClr val="BEE2F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defRPr/>
            </a:pPr>
            <a:r>
              <a:rPr lang="en-US" altLang="ko-KR" sz="3200" b="1" i="1" kern="0" dirty="0">
                <a:ea typeface="맑은 고딕"/>
              </a:rPr>
              <a:t>Transparent and Genuine </a:t>
            </a:r>
          </a:p>
          <a:p>
            <a:pPr algn="ctr" latinLnBrk="0">
              <a:defRPr/>
            </a:pPr>
            <a:r>
              <a:rPr lang="en-US" altLang="ko-KR" sz="3200" b="1" i="1" kern="0" dirty="0">
                <a:ea typeface="맑은 고딕"/>
              </a:rPr>
              <a:t>Charity Application</a:t>
            </a:r>
            <a:br>
              <a:rPr lang="en-US" altLang="ko-KR" sz="2400" b="1" i="1" kern="0" dirty="0">
                <a:ea typeface="맑은 고딕"/>
              </a:rPr>
            </a:br>
            <a:r>
              <a:rPr lang="ko-KR" altLang="en-US" sz="2400" b="1" i="1" kern="0" dirty="0">
                <a:ea typeface="맑은 고딕"/>
              </a:rPr>
              <a:t>- </a:t>
            </a:r>
            <a:r>
              <a:rPr lang="en-US" altLang="ko-KR" sz="2400" b="1" i="1" kern="0" dirty="0">
                <a:ea typeface="맑은 고딕"/>
              </a:rPr>
              <a:t>Give Block Chain</a:t>
            </a:r>
            <a:r>
              <a:rPr lang="ko-KR" altLang="en-US" sz="2400" b="1" i="1" kern="0" dirty="0">
                <a:ea typeface="맑은 고딕"/>
              </a:rPr>
              <a:t>-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43306C69-1B78-4B3F-9DC1-E679D16EF0BF}"/>
              </a:ext>
            </a:extLst>
          </p:cNvPr>
          <p:cNvGrpSpPr/>
          <p:nvPr/>
        </p:nvGrpSpPr>
        <p:grpSpPr>
          <a:xfrm>
            <a:off x="3796919" y="3285264"/>
            <a:ext cx="1296000" cy="1296000"/>
            <a:chOff x="6315819" y="3226598"/>
            <a:chExt cx="1296000" cy="1296000"/>
          </a:xfrm>
        </p:grpSpPr>
        <p:sp>
          <p:nvSpPr>
            <p:cNvPr id="38" name="타원 37"/>
            <p:cNvSpPr/>
            <p:nvPr/>
          </p:nvSpPr>
          <p:spPr>
            <a:xfrm>
              <a:off x="6315819" y="3226598"/>
              <a:ext cx="1296000" cy="129600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 w="1587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altLang="ko-KR" sz="1100">
                <a:solidFill>
                  <a:srgbClr val="E7E6E6">
                    <a:lumMod val="50000"/>
                  </a:srgbClr>
                </a:solidFill>
              </a:endParaRPr>
            </a:p>
          </p:txBody>
        </p:sp>
        <p:pic>
          <p:nvPicPr>
            <p:cNvPr id="3" name="그림 3">
              <a:extLst>
                <a:ext uri="{FF2B5EF4-FFF2-40B4-BE49-F238E27FC236}">
                  <a16:creationId xmlns:a16="http://schemas.microsoft.com/office/drawing/2014/main" id="{3C738121-9B03-4ACC-B678-9C64C7BB51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93642" y="3414986"/>
              <a:ext cx="930165" cy="921407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728E90C3-34C3-4391-9EF1-D4BDA662F8BB}"/>
              </a:ext>
            </a:extLst>
          </p:cNvPr>
          <p:cNvSpPr txBox="1"/>
          <p:nvPr/>
        </p:nvSpPr>
        <p:spPr>
          <a:xfrm>
            <a:off x="1278083" y="4655127"/>
            <a:ext cx="9335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390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53599" y="226336"/>
            <a:ext cx="11932467" cy="6631664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0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>
                  <a:solidFill>
                    <a:schemeClr val="bg1"/>
                  </a:solidFill>
                  <a:ea typeface="맑은 고딕"/>
                </a:rPr>
                <a:t>2</a:t>
              </a: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966942" y="613472"/>
            <a:ext cx="5152891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development plan introduction</a:t>
            </a:r>
            <a:endParaRPr lang="ko-KR" altLang="en-US" sz="2000" b="1" dirty="0">
              <a:solidFill>
                <a:srgbClr val="595959"/>
              </a:solidFill>
              <a:ea typeface="맑은 고딕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938068" y="1098249"/>
            <a:ext cx="3197194" cy="413626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Structure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and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How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It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Works</a:t>
            </a:r>
          </a:p>
        </p:txBody>
      </p:sp>
      <p:sp>
        <p:nvSpPr>
          <p:cNvPr id="36" name="모서리가 둥근 직사각형 23"/>
          <p:cNvSpPr/>
          <p:nvPr/>
        </p:nvSpPr>
        <p:spPr>
          <a:xfrm>
            <a:off x="1234397" y="3175302"/>
            <a:ext cx="1607808" cy="540000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b="1" dirty="0">
                <a:solidFill>
                  <a:prstClr val="white"/>
                </a:solidFill>
              </a:rPr>
              <a:t>Charity</a:t>
            </a:r>
          </a:p>
        </p:txBody>
      </p:sp>
      <p:sp>
        <p:nvSpPr>
          <p:cNvPr id="38" name="모서리가 둥근 직사각형 23"/>
          <p:cNvSpPr/>
          <p:nvPr/>
        </p:nvSpPr>
        <p:spPr>
          <a:xfrm>
            <a:off x="3445009" y="3175302"/>
            <a:ext cx="1607808" cy="540000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b="1" dirty="0">
                <a:solidFill>
                  <a:prstClr val="white"/>
                </a:solidFill>
              </a:rPr>
              <a:t>Transaction</a:t>
            </a:r>
          </a:p>
        </p:txBody>
      </p:sp>
      <p:sp>
        <p:nvSpPr>
          <p:cNvPr id="39" name="모서리가 둥근 직사각형 23"/>
          <p:cNvSpPr/>
          <p:nvPr/>
        </p:nvSpPr>
        <p:spPr>
          <a:xfrm>
            <a:off x="5765433" y="4337343"/>
            <a:ext cx="2314802" cy="792830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2000" b="1" dirty="0">
                <a:solidFill>
                  <a:prstClr val="white"/>
                </a:solidFill>
              </a:rPr>
              <a:t>Block Chain</a:t>
            </a:r>
          </a:p>
          <a:p>
            <a:pPr algn="ctr">
              <a:defRPr lang="ko-KR" altLang="en-US"/>
            </a:pPr>
            <a:r>
              <a:rPr lang="en-US" altLang="ko-KR" sz="2000" b="1" dirty="0">
                <a:solidFill>
                  <a:prstClr val="white"/>
                </a:solidFill>
              </a:rPr>
              <a:t>System</a:t>
            </a:r>
          </a:p>
        </p:txBody>
      </p:sp>
      <p:cxnSp>
        <p:nvCxnSpPr>
          <p:cNvPr id="40" name="연결선: 꺾임 39"/>
          <p:cNvCxnSpPr>
            <a:cxnSpLocks/>
          </p:cNvCxnSpPr>
          <p:nvPr/>
        </p:nvCxnSpPr>
        <p:spPr>
          <a:xfrm>
            <a:off x="3964028" y="3818038"/>
            <a:ext cx="1408496" cy="915720"/>
          </a:xfrm>
          <a:prstGeom prst="bentConnector3">
            <a:avLst>
              <a:gd name="adj1" fmla="val -903"/>
            </a:avLst>
          </a:prstGeom>
          <a:ln w="28575">
            <a:solidFill>
              <a:srgbClr val="5B9BD5"/>
            </a:solidFill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4" name="모서리가 둥근 직사각형 23"/>
          <p:cNvSpPr/>
          <p:nvPr/>
        </p:nvSpPr>
        <p:spPr>
          <a:xfrm>
            <a:off x="6353793" y="3175302"/>
            <a:ext cx="1607808" cy="540000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b="1" dirty="0">
                <a:solidFill>
                  <a:prstClr val="white"/>
                </a:solidFill>
              </a:rPr>
              <a:t>Use</a:t>
            </a:r>
          </a:p>
        </p:txBody>
      </p:sp>
      <p:cxnSp>
        <p:nvCxnSpPr>
          <p:cNvPr id="45" name="직선 화살표 연결선 44"/>
          <p:cNvCxnSpPr>
            <a:cxnSpLocks/>
          </p:cNvCxnSpPr>
          <p:nvPr/>
        </p:nvCxnSpPr>
        <p:spPr>
          <a:xfrm>
            <a:off x="2865277" y="3429000"/>
            <a:ext cx="439460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C1832375-8326-4638-9DB9-F3C003FD30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700" y="3175302"/>
            <a:ext cx="675374" cy="675374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1673A851-EF7E-48E7-84C8-BE04C77B21B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5621" y="3175302"/>
            <a:ext cx="675374" cy="675374"/>
          </a:xfrm>
          <a:prstGeom prst="rect">
            <a:avLst/>
          </a:prstGeom>
        </p:spPr>
      </p:pic>
      <p:sp>
        <p:nvSpPr>
          <p:cNvPr id="27" name="모서리가 둥근 직사각형 23">
            <a:extLst>
              <a:ext uri="{FF2B5EF4-FFF2-40B4-BE49-F238E27FC236}">
                <a16:creationId xmlns:a16="http://schemas.microsoft.com/office/drawing/2014/main" id="{BFB45AE4-FD32-4608-97F8-8B4FA2E0A2C1}"/>
              </a:ext>
            </a:extLst>
          </p:cNvPr>
          <p:cNvSpPr/>
          <p:nvPr/>
        </p:nvSpPr>
        <p:spPr>
          <a:xfrm>
            <a:off x="8775414" y="3175302"/>
            <a:ext cx="1607808" cy="540000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b="1" dirty="0">
                <a:solidFill>
                  <a:prstClr val="white"/>
                </a:solidFill>
              </a:rPr>
              <a:t>Transaction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E37F757C-738B-4B51-8CD9-BAF721484EB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3267" y="3175302"/>
            <a:ext cx="675374" cy="675374"/>
          </a:xfrm>
          <a:prstGeom prst="rect">
            <a:avLst/>
          </a:prstGeom>
        </p:spPr>
      </p:pic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1B015B15-E467-4626-9919-74213A29C050}"/>
              </a:ext>
            </a:extLst>
          </p:cNvPr>
          <p:cNvCxnSpPr>
            <a:cxnSpLocks/>
          </p:cNvCxnSpPr>
          <p:nvPr/>
        </p:nvCxnSpPr>
        <p:spPr>
          <a:xfrm>
            <a:off x="5085465" y="3445302"/>
            <a:ext cx="439460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B66B06F6-DF91-4879-A019-73DD930DEF8B}"/>
              </a:ext>
            </a:extLst>
          </p:cNvPr>
          <p:cNvCxnSpPr>
            <a:cxnSpLocks/>
          </p:cNvCxnSpPr>
          <p:nvPr/>
        </p:nvCxnSpPr>
        <p:spPr>
          <a:xfrm>
            <a:off x="7991031" y="3403794"/>
            <a:ext cx="439460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8C9B1F85-4315-416C-A9F3-1BED1F77DD61}"/>
              </a:ext>
            </a:extLst>
          </p:cNvPr>
          <p:cNvCxnSpPr>
            <a:cxnSpLocks/>
          </p:cNvCxnSpPr>
          <p:nvPr/>
        </p:nvCxnSpPr>
        <p:spPr>
          <a:xfrm>
            <a:off x="10453421" y="3429000"/>
            <a:ext cx="439460" cy="0"/>
          </a:xfrm>
          <a:prstGeom prst="straightConnector1">
            <a:avLst/>
          </a:prstGeom>
          <a:ln w="28575"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5" name="연결선: 꺾임 14">
            <a:extLst>
              <a:ext uri="{FF2B5EF4-FFF2-40B4-BE49-F238E27FC236}">
                <a16:creationId xmlns:a16="http://schemas.microsoft.com/office/drawing/2014/main" id="{A3104537-8EDA-4393-859D-4C2F38922E3E}"/>
              </a:ext>
            </a:extLst>
          </p:cNvPr>
          <p:cNvCxnSpPr>
            <a:cxnSpLocks/>
          </p:cNvCxnSpPr>
          <p:nvPr/>
        </p:nvCxnSpPr>
        <p:spPr>
          <a:xfrm rot="10800000" flipV="1">
            <a:off x="8473144" y="3800442"/>
            <a:ext cx="1065914" cy="933316"/>
          </a:xfrm>
          <a:prstGeom prst="bentConnector3">
            <a:avLst>
              <a:gd name="adj1" fmla="val -69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9" name="직사각형 58"/>
          <p:cNvSpPr/>
          <p:nvPr/>
        </p:nvSpPr>
        <p:spPr>
          <a:xfrm>
            <a:off x="4473672" y="2559860"/>
            <a:ext cx="6340507" cy="81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3600" b="1" dirty="0">
                <a:solidFill>
                  <a:schemeClr val="accent3">
                    <a:lumMod val="50000"/>
                  </a:schemeClr>
                </a:solidFill>
                <a:ea typeface="맑은 고딕"/>
              </a:rPr>
              <a:t>Product details</a:t>
            </a:r>
            <a:endParaRPr lang="ko-KR" altLang="ko-KR" sz="3600" dirty="0">
              <a:solidFill>
                <a:schemeClr val="accent3">
                  <a:lumMod val="50000"/>
                </a:schemeClr>
              </a:solidFill>
              <a:ea typeface="맑은 고딕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088E488-4137-4EB5-96A2-D37EA2E63959}"/>
              </a:ext>
            </a:extLst>
          </p:cNvPr>
          <p:cNvGrpSpPr/>
          <p:nvPr/>
        </p:nvGrpSpPr>
        <p:grpSpPr>
          <a:xfrm rot="2700000">
            <a:off x="3513533" y="2666070"/>
            <a:ext cx="724315" cy="703122"/>
            <a:chOff x="1073150" y="1506390"/>
            <a:chExt cx="389086" cy="389086"/>
          </a:xfrm>
        </p:grpSpPr>
        <p:sp>
          <p:nvSpPr>
            <p:cNvPr id="11" name="눈물 방울 10">
              <a:extLst>
                <a:ext uri="{FF2B5EF4-FFF2-40B4-BE49-F238E27FC236}">
                  <a16:creationId xmlns:a16="http://schemas.microsoft.com/office/drawing/2014/main" id="{72CA18DC-A1F3-4D69-8CC8-CCD4ABA92EF0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D5D4A69-AB59-4120-97C9-C5CCC1CFA894}"/>
                </a:ext>
              </a:extLst>
            </p:cNvPr>
            <p:cNvSpPr/>
            <p:nvPr/>
          </p:nvSpPr>
          <p:spPr>
            <a:xfrm rot="18900000">
              <a:off x="1149899" y="1535920"/>
              <a:ext cx="262414" cy="357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sz="3600" b="1" dirty="0">
                  <a:solidFill>
                    <a:prstClr val="white"/>
                  </a:solidFill>
                </a:rPr>
                <a:t>3</a:t>
              </a:r>
              <a:endParaRPr lang="ko-KR" altLang="en-US" sz="3600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6517921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966942" y="607900"/>
            <a:ext cx="5911840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development plan introduction</a:t>
            </a:r>
            <a:endParaRPr lang="ko-KR" altLang="en-US" sz="2000" b="1" dirty="0">
              <a:solidFill>
                <a:srgbClr val="595959"/>
              </a:solidFill>
              <a:ea typeface="맑은 고딕"/>
            </a:endParaRPr>
          </a:p>
        </p:txBody>
      </p:sp>
      <p:pic>
        <p:nvPicPr>
          <p:cNvPr id="17" name="그림 16" descr="그리기, 표지판이(가) 표시된 사진  자동 생성된 설명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188857" y="1944546"/>
            <a:ext cx="2864505" cy="1417845"/>
          </a:xfrm>
          <a:prstGeom prst="rect">
            <a:avLst/>
          </a:prstGeom>
        </p:spPr>
      </p:pic>
      <p:sp>
        <p:nvSpPr>
          <p:cNvPr id="43" name="사각형: 둥근 모서리 42"/>
          <p:cNvSpPr/>
          <p:nvPr/>
        </p:nvSpPr>
        <p:spPr>
          <a:xfrm>
            <a:off x="1969619" y="1944546"/>
            <a:ext cx="9418137" cy="1471838"/>
          </a:xfrm>
          <a:prstGeom prst="roundRect">
            <a:avLst>
              <a:gd name="adj" fmla="val 4593"/>
            </a:avLst>
          </a:prstGeom>
          <a:noFill/>
          <a:ln w="19050">
            <a:solidFill>
              <a:srgbClr val="3D9D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42" name="모서리가 둥근 직사각형 23"/>
          <p:cNvSpPr/>
          <p:nvPr/>
        </p:nvSpPr>
        <p:spPr>
          <a:xfrm>
            <a:off x="589605" y="2073905"/>
            <a:ext cx="2311458" cy="124534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5C9B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1400" b="1">
                <a:solidFill>
                  <a:srgbClr val="595959"/>
                </a:solidFill>
                <a:ea typeface="맑은 고딕"/>
              </a:rPr>
              <a:t>Development Environment</a:t>
            </a:r>
            <a:r>
              <a:rPr lang="en-US" altLang="ko-KR" sz="1400" b="1">
                <a:solidFill>
                  <a:srgbClr val="595959"/>
                </a:solidFill>
                <a:ea typeface="맑은 고딕"/>
              </a:rPr>
              <a:t> / language</a:t>
            </a:r>
          </a:p>
        </p:txBody>
      </p:sp>
      <p:sp>
        <p:nvSpPr>
          <p:cNvPr id="44" name="사각형: 둥근 모서리 43"/>
          <p:cNvSpPr/>
          <p:nvPr/>
        </p:nvSpPr>
        <p:spPr>
          <a:xfrm>
            <a:off x="1969619" y="3930342"/>
            <a:ext cx="9418137" cy="1677978"/>
          </a:xfrm>
          <a:prstGeom prst="roundRect">
            <a:avLst>
              <a:gd name="adj" fmla="val 4593"/>
            </a:avLst>
          </a:prstGeom>
          <a:noFill/>
          <a:ln w="19050">
            <a:solidFill>
              <a:srgbClr val="3D9DE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endParaRPr lang="ko-KR" altLang="en-US"/>
          </a:p>
        </p:txBody>
      </p:sp>
      <p:sp>
        <p:nvSpPr>
          <p:cNvPr id="45" name="모서리가 둥근 직사각형 23"/>
          <p:cNvSpPr/>
          <p:nvPr/>
        </p:nvSpPr>
        <p:spPr>
          <a:xfrm>
            <a:off x="686856" y="4256977"/>
            <a:ext cx="1904704" cy="60746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9050">
            <a:solidFill>
              <a:srgbClr val="5C9BC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600" b="1">
                <a:solidFill>
                  <a:schemeClr val="tx1">
                    <a:lumMod val="65000"/>
                    <a:lumOff val="35000"/>
                  </a:schemeClr>
                </a:solidFill>
              </a:rPr>
              <a:t>Development tool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1020894" y="1131737"/>
            <a:ext cx="3534539" cy="40657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1400" b="1" dirty="0" err="1">
                <a:solidFill>
                  <a:srgbClr val="595959"/>
                </a:solidFill>
                <a:ea typeface="맑은 고딕"/>
              </a:rPr>
              <a:t>Development</a:t>
            </a:r>
            <a:r>
              <a:rPr lang="ko-KR" altLang="en-US" sz="1400" b="1" dirty="0">
                <a:solidFill>
                  <a:srgbClr val="595959"/>
                </a:solidFill>
                <a:ea typeface="맑은 고딕"/>
              </a:rPr>
              <a:t> </a:t>
            </a:r>
            <a:r>
              <a:rPr lang="ko-KR" altLang="en-US" sz="1400" b="1" dirty="0" err="1">
                <a:solidFill>
                  <a:srgbClr val="595959"/>
                </a:solidFill>
                <a:ea typeface="맑은 고딕"/>
              </a:rPr>
              <a:t>Environment</a:t>
            </a:r>
            <a:endParaRPr lang="ko-KR" altLang="en-US" sz="1400" b="1" dirty="0">
              <a:solidFill>
                <a:srgbClr val="595959"/>
              </a:solidFill>
              <a:ea typeface="맑은 고딕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3B5D6B91-402B-4200-A4F5-69F650D86CC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9338" y="105110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b="0" i="0" u="none" strike="noStrike" cap="none" normalizeH="0" baseline="0">
                <a:ln>
                  <a:noFill/>
                </a:ln>
                <a:solidFill>
                  <a:srgbClr val="1D1D1F"/>
                </a:solidFill>
                <a:effectLst/>
                <a:latin typeface="Arial" panose="020B0604020202020204" pitchFamily="34" charset="0"/>
                <a:ea typeface="SF Pro Text"/>
              </a:rPr>
              <a:t> </a:t>
            </a:r>
            <a:r>
              <a:rPr kumimoji="0" lang="ko-KR" altLang="ko-K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216FD38A-D4F2-4BE5-8003-148241CE10B7}"/>
              </a:ext>
            </a:extLst>
          </p:cNvPr>
          <p:cNvGrpSpPr/>
          <p:nvPr/>
        </p:nvGrpSpPr>
        <p:grpSpPr>
          <a:xfrm rot="2700000">
            <a:off x="499324" y="675987"/>
            <a:ext cx="389086" cy="394889"/>
            <a:chOff x="1073150" y="1506390"/>
            <a:chExt cx="389086" cy="394889"/>
          </a:xfrm>
        </p:grpSpPr>
        <p:sp>
          <p:nvSpPr>
            <p:cNvPr id="24" name="눈물 방울 23">
              <a:extLst>
                <a:ext uri="{FF2B5EF4-FFF2-40B4-BE49-F238E27FC236}">
                  <a16:creationId xmlns:a16="http://schemas.microsoft.com/office/drawing/2014/main" id="{A414611A-8EDD-4F9B-B3D6-E6C3016457FA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C72BC1AF-F862-413F-B103-794B97D768F3}"/>
                </a:ext>
              </a:extLst>
            </p:cNvPr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 dirty="0">
                  <a:solidFill>
                    <a:schemeClr val="bg1"/>
                  </a:solidFill>
                  <a:ea typeface="맑은 고딕"/>
                </a:rPr>
                <a:t>3</a:t>
              </a:r>
            </a:p>
          </p:txBody>
        </p:sp>
      </p:grpSp>
      <p:pic>
        <p:nvPicPr>
          <p:cNvPr id="10" name="그림 9">
            <a:extLst>
              <a:ext uri="{FF2B5EF4-FFF2-40B4-BE49-F238E27FC236}">
                <a16:creationId xmlns:a16="http://schemas.microsoft.com/office/drawing/2014/main" id="{8569BC6A-7D91-40CC-83DE-7032A8FF03E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8163" y="4139603"/>
            <a:ext cx="1259456" cy="1259456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6AC4D84F-519B-4784-B362-B0ECADC661C4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1431" y="1828774"/>
            <a:ext cx="1683890" cy="1683890"/>
          </a:xfrm>
          <a:prstGeom prst="rect">
            <a:avLst/>
          </a:prstGeom>
        </p:spPr>
      </p:pic>
      <p:pic>
        <p:nvPicPr>
          <p:cNvPr id="15" name="그림 14" descr="텍스트, 표지판, 실외, 거리이(가) 표시된 사진&#10;&#10;자동 생성된 설명">
            <a:extLst>
              <a:ext uri="{FF2B5EF4-FFF2-40B4-BE49-F238E27FC236}">
                <a16:creationId xmlns:a16="http://schemas.microsoft.com/office/drawing/2014/main" id="{F13A559F-AA92-4206-9DD5-E80F9A1A6E8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7833" y="2052315"/>
            <a:ext cx="1236808" cy="1236808"/>
          </a:xfrm>
          <a:prstGeom prst="rect">
            <a:avLst/>
          </a:prstGeom>
        </p:spPr>
      </p:pic>
      <p:pic>
        <p:nvPicPr>
          <p:cNvPr id="2050" name="Picture 2" descr="Sha256 Images, Stock Photos &amp;amp; Vectors | Shutterstock">
            <a:extLst>
              <a:ext uri="{FF2B5EF4-FFF2-40B4-BE49-F238E27FC236}">
                <a16:creationId xmlns:a16="http://schemas.microsoft.com/office/drawing/2014/main" id="{12978414-F362-4A58-BF30-8BCD8333C7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48"/>
          <a:stretch/>
        </p:blipFill>
        <p:spPr bwMode="auto">
          <a:xfrm>
            <a:off x="4430446" y="3960037"/>
            <a:ext cx="1458526" cy="13971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Logo - Ejs, HD Png Download - kindpng">
            <a:extLst>
              <a:ext uri="{FF2B5EF4-FFF2-40B4-BE49-F238E27FC236}">
                <a16:creationId xmlns:a16="http://schemas.microsoft.com/office/drawing/2014/main" id="{9669A5DD-075D-4BBC-B788-885FE50B5F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1799" y="4057096"/>
            <a:ext cx="2094347" cy="1271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Express - Node.js web application framework">
            <a:extLst>
              <a:ext uri="{FF2B5EF4-FFF2-40B4-BE49-F238E27FC236}">
                <a16:creationId xmlns:a16="http://schemas.microsoft.com/office/drawing/2014/main" id="{BB97937F-6B80-4509-8D4A-E7EBABCE37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8973" y="4309821"/>
            <a:ext cx="2549055" cy="920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39FE5B4-D3B4-490D-B25F-70205928C96F}"/>
              </a:ext>
            </a:extLst>
          </p:cNvPr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ABF9B8B-9B8E-446D-A6C4-54104A2D3DEE}"/>
                </a:ext>
              </a:extLst>
            </p:cNvPr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DAE15DE0-4687-4692-8A2E-475CD51ED578}"/>
                </a:ext>
              </a:extLst>
            </p:cNvPr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97639B4E-6815-451D-A68D-60D08FDE57C3}"/>
                </a:ext>
              </a:extLst>
            </p:cNvPr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EBAC738-C9C6-47E2-A833-7C0F0E40363E}"/>
              </a:ext>
            </a:extLst>
          </p:cNvPr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>
              <a:extLst>
                <a:ext uri="{FF2B5EF4-FFF2-40B4-BE49-F238E27FC236}">
                  <a16:creationId xmlns:a16="http://schemas.microsoft.com/office/drawing/2014/main" id="{3D91DE22-FA8E-455E-B688-98C9AC9C0617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0187D0F-14C1-43DF-ABEB-DC1501ACFDD5}"/>
                </a:ext>
              </a:extLst>
            </p:cNvPr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>
                  <a:solidFill>
                    <a:schemeClr val="bg1"/>
                  </a:solidFill>
                  <a:ea typeface="맑은 고딕"/>
                </a:rPr>
                <a:t>2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8B733CC-358D-4819-A641-4EA0D455A657}"/>
              </a:ext>
            </a:extLst>
          </p:cNvPr>
          <p:cNvGrpSpPr/>
          <p:nvPr/>
        </p:nvGrpSpPr>
        <p:grpSpPr>
          <a:xfrm rot="2700000">
            <a:off x="494604" y="688694"/>
            <a:ext cx="389086" cy="394889"/>
            <a:chOff x="1073150" y="1506390"/>
            <a:chExt cx="389086" cy="394889"/>
          </a:xfrm>
        </p:grpSpPr>
        <p:sp>
          <p:nvSpPr>
            <p:cNvPr id="16" name="눈물 방울 15">
              <a:extLst>
                <a:ext uri="{FF2B5EF4-FFF2-40B4-BE49-F238E27FC236}">
                  <a16:creationId xmlns:a16="http://schemas.microsoft.com/office/drawing/2014/main" id="{658BEBF9-4CE8-4F93-94F7-2A9287F021AB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23FA192-B97C-4B7C-BE2B-2AFDDA3C86C1}"/>
                </a:ext>
              </a:extLst>
            </p:cNvPr>
            <p:cNvSpPr/>
            <p:nvPr/>
          </p:nvSpPr>
          <p:spPr>
            <a:xfrm rot="18900000">
              <a:off x="1108455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 dirty="0">
                  <a:solidFill>
                    <a:schemeClr val="bg1"/>
                  </a:solidFill>
                  <a:ea typeface="맑은 고딕"/>
                </a:rPr>
                <a:t>3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C8B83D6-6344-409C-8C62-BA923E6458FB}"/>
              </a:ext>
            </a:extLst>
          </p:cNvPr>
          <p:cNvSpPr/>
          <p:nvPr/>
        </p:nvSpPr>
        <p:spPr>
          <a:xfrm>
            <a:off x="926289" y="610743"/>
            <a:ext cx="4360734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Details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CB5C83A-1DE4-455D-8D7A-1556E7ADE624}"/>
              </a:ext>
            </a:extLst>
          </p:cNvPr>
          <p:cNvSpPr/>
          <p:nvPr/>
        </p:nvSpPr>
        <p:spPr>
          <a:xfrm>
            <a:off x="938068" y="1139755"/>
            <a:ext cx="3197194" cy="37388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Block chain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Structure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pic>
        <p:nvPicPr>
          <p:cNvPr id="8" name="그림 7" descr="텍스트이(가) 표시된 사진&#10;&#10;자동 생성된 설명">
            <a:extLst>
              <a:ext uri="{FF2B5EF4-FFF2-40B4-BE49-F238E27FC236}">
                <a16:creationId xmlns:a16="http://schemas.microsoft.com/office/drawing/2014/main" id="{BFF66409-42DF-49D5-A198-EBFAF0BC6C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" r="49066" b="26624"/>
          <a:stretch/>
        </p:blipFill>
        <p:spPr>
          <a:xfrm>
            <a:off x="2492711" y="1779297"/>
            <a:ext cx="3904021" cy="4070888"/>
          </a:xfrm>
          <a:prstGeom prst="rect">
            <a:avLst/>
          </a:prstGeom>
        </p:spPr>
      </p:pic>
      <p:graphicFrame>
        <p:nvGraphicFramePr>
          <p:cNvPr id="19" name="표 13">
            <a:extLst>
              <a:ext uri="{FF2B5EF4-FFF2-40B4-BE49-F238E27FC236}">
                <a16:creationId xmlns:a16="http://schemas.microsoft.com/office/drawing/2014/main" id="{1AE4988A-57C7-4A3E-8F6C-67B0B018B7D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041544"/>
              </p:ext>
            </p:extLst>
          </p:nvPr>
        </p:nvGraphicFramePr>
        <p:xfrm>
          <a:off x="529083" y="1779297"/>
          <a:ext cx="1994200" cy="4320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710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99710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4616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Hash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of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the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block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461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Index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200" b="1" dirty="0"/>
                        <a:t>Block hash</a:t>
                      </a:r>
                      <a:endParaRPr lang="ko-KR" altLang="en-US" sz="1200" b="1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461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Time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Nonce</a:t>
                      </a:r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34948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Count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30208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30208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92339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.</a:t>
                      </a:r>
                    </a:p>
                    <a:p>
                      <a:pPr algn="ctr" latinLnBrk="1"/>
                      <a:r>
                        <a:rPr lang="en-US" altLang="ko-KR" dirty="0"/>
                        <a:t>.</a:t>
                      </a:r>
                    </a:p>
                    <a:p>
                      <a:pPr algn="ctr"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4616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pic>
        <p:nvPicPr>
          <p:cNvPr id="13" name="그림 12" descr="텍스트이(가) 표시된 사진&#10;&#10;자동 생성된 설명">
            <a:extLst>
              <a:ext uri="{FF2B5EF4-FFF2-40B4-BE49-F238E27FC236}">
                <a16:creationId xmlns:a16="http://schemas.microsoft.com/office/drawing/2014/main" id="{B2CBF6EF-DFB9-4843-ABA8-4F452BCF20C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436"/>
          <a:stretch/>
        </p:blipFill>
        <p:spPr>
          <a:xfrm>
            <a:off x="6904979" y="497174"/>
            <a:ext cx="4171179" cy="609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746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39FE5B4-D3B4-490D-B25F-70205928C96F}"/>
              </a:ext>
            </a:extLst>
          </p:cNvPr>
          <p:cNvGrpSpPr/>
          <p:nvPr/>
        </p:nvGrpSpPr>
        <p:grpSpPr>
          <a:xfrm>
            <a:off x="129766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ABF9B8B-9B8E-446D-A6C4-54104A2D3DEE}"/>
                </a:ext>
              </a:extLst>
            </p:cNvPr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DAE15DE0-4687-4692-8A2E-475CD51ED578}"/>
                </a:ext>
              </a:extLst>
            </p:cNvPr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97639B4E-6815-451D-A68D-60D08FDE57C3}"/>
                </a:ext>
              </a:extLst>
            </p:cNvPr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EBAC738-C9C6-47E2-A833-7C0F0E40363E}"/>
              </a:ext>
            </a:extLst>
          </p:cNvPr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>
              <a:extLst>
                <a:ext uri="{FF2B5EF4-FFF2-40B4-BE49-F238E27FC236}">
                  <a16:creationId xmlns:a16="http://schemas.microsoft.com/office/drawing/2014/main" id="{3D91DE22-FA8E-455E-B688-98C9AC9C0617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0187D0F-14C1-43DF-ABEB-DC1501ACFDD5}"/>
                </a:ext>
              </a:extLst>
            </p:cNvPr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>
                  <a:solidFill>
                    <a:schemeClr val="bg1"/>
                  </a:solidFill>
                  <a:ea typeface="맑은 고딕"/>
                </a:rPr>
                <a:t>2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8B733CC-358D-4819-A641-4EA0D455A657}"/>
              </a:ext>
            </a:extLst>
          </p:cNvPr>
          <p:cNvGrpSpPr/>
          <p:nvPr/>
        </p:nvGrpSpPr>
        <p:grpSpPr>
          <a:xfrm rot="2700000">
            <a:off x="494604" y="688694"/>
            <a:ext cx="389086" cy="394889"/>
            <a:chOff x="1073150" y="1506390"/>
            <a:chExt cx="389086" cy="394889"/>
          </a:xfrm>
        </p:grpSpPr>
        <p:sp>
          <p:nvSpPr>
            <p:cNvPr id="16" name="눈물 방울 15">
              <a:extLst>
                <a:ext uri="{FF2B5EF4-FFF2-40B4-BE49-F238E27FC236}">
                  <a16:creationId xmlns:a16="http://schemas.microsoft.com/office/drawing/2014/main" id="{658BEBF9-4CE8-4F93-94F7-2A9287F021AB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23FA192-B97C-4B7C-BE2B-2AFDDA3C86C1}"/>
                </a:ext>
              </a:extLst>
            </p:cNvPr>
            <p:cNvSpPr/>
            <p:nvPr/>
          </p:nvSpPr>
          <p:spPr>
            <a:xfrm rot="18900000">
              <a:off x="1108455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 dirty="0">
                  <a:solidFill>
                    <a:schemeClr val="bg1"/>
                  </a:solidFill>
                  <a:ea typeface="맑은 고딕"/>
                </a:rPr>
                <a:t>3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C8B83D6-6344-409C-8C62-BA923E6458FB}"/>
              </a:ext>
            </a:extLst>
          </p:cNvPr>
          <p:cNvSpPr/>
          <p:nvPr/>
        </p:nvSpPr>
        <p:spPr>
          <a:xfrm>
            <a:off x="926289" y="610743"/>
            <a:ext cx="4360734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Details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CB5C83A-1DE4-455D-8D7A-1556E7ADE624}"/>
              </a:ext>
            </a:extLst>
          </p:cNvPr>
          <p:cNvSpPr/>
          <p:nvPr/>
        </p:nvSpPr>
        <p:spPr>
          <a:xfrm>
            <a:off x="938068" y="1139755"/>
            <a:ext cx="3197194" cy="37388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Block chain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Structure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graphicFrame>
        <p:nvGraphicFramePr>
          <p:cNvPr id="13" name="표 13">
            <a:extLst>
              <a:ext uri="{FF2B5EF4-FFF2-40B4-BE49-F238E27FC236}">
                <a16:creationId xmlns:a16="http://schemas.microsoft.com/office/drawing/2014/main" id="{05769361-14CD-450C-B08A-509DDDB5EC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6672708"/>
              </p:ext>
            </p:extLst>
          </p:nvPr>
        </p:nvGraphicFramePr>
        <p:xfrm>
          <a:off x="2074659" y="1927092"/>
          <a:ext cx="1994200" cy="4320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710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99710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4616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Hash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of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the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block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461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Index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200" b="1" dirty="0"/>
                        <a:t>Block hash</a:t>
                      </a:r>
                      <a:endParaRPr lang="ko-KR" altLang="en-US" sz="1200" b="1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461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Time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Nonce</a:t>
                      </a:r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34948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Count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30208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30208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92339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.</a:t>
                      </a:r>
                    </a:p>
                    <a:p>
                      <a:pPr algn="ctr" latinLnBrk="1"/>
                      <a:r>
                        <a:rPr lang="en-US" altLang="ko-KR" dirty="0"/>
                        <a:t>.</a:t>
                      </a:r>
                    </a:p>
                    <a:p>
                      <a:pPr algn="ctr"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4616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sp>
        <p:nvSpPr>
          <p:cNvPr id="19" name="왼쪽 중괄호 18">
            <a:extLst>
              <a:ext uri="{FF2B5EF4-FFF2-40B4-BE49-F238E27FC236}">
                <a16:creationId xmlns:a16="http://schemas.microsoft.com/office/drawing/2014/main" id="{C7DE37CD-6C14-4E6C-A2FE-5B7921C234A2}"/>
              </a:ext>
            </a:extLst>
          </p:cNvPr>
          <p:cNvSpPr/>
          <p:nvPr/>
        </p:nvSpPr>
        <p:spPr>
          <a:xfrm>
            <a:off x="1701436" y="1943276"/>
            <a:ext cx="326975" cy="148572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왼쪽 중괄호 21">
            <a:extLst>
              <a:ext uri="{FF2B5EF4-FFF2-40B4-BE49-F238E27FC236}">
                <a16:creationId xmlns:a16="http://schemas.microsoft.com/office/drawing/2014/main" id="{D23CBC65-012B-4CDC-9BFC-526D730F873C}"/>
              </a:ext>
            </a:extLst>
          </p:cNvPr>
          <p:cNvSpPr/>
          <p:nvPr/>
        </p:nvSpPr>
        <p:spPr>
          <a:xfrm>
            <a:off x="1681278" y="4154964"/>
            <a:ext cx="326975" cy="2050377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DE57906-DD6B-4DFB-BCB5-9039771F186D}"/>
              </a:ext>
            </a:extLst>
          </p:cNvPr>
          <p:cNvSpPr/>
          <p:nvPr/>
        </p:nvSpPr>
        <p:spPr>
          <a:xfrm>
            <a:off x="804695" y="2456622"/>
            <a:ext cx="734419" cy="45446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Head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CB4B9898-1186-47EB-96DC-283A84500B6B}"/>
              </a:ext>
            </a:extLst>
          </p:cNvPr>
          <p:cNvSpPr/>
          <p:nvPr/>
        </p:nvSpPr>
        <p:spPr>
          <a:xfrm>
            <a:off x="791497" y="4947610"/>
            <a:ext cx="734419" cy="454463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Body</a:t>
            </a:r>
            <a:endParaRPr lang="ko-KR" altLang="en-US" dirty="0"/>
          </a:p>
        </p:txBody>
      </p:sp>
      <p:graphicFrame>
        <p:nvGraphicFramePr>
          <p:cNvPr id="27" name="표 13">
            <a:extLst>
              <a:ext uri="{FF2B5EF4-FFF2-40B4-BE49-F238E27FC236}">
                <a16:creationId xmlns:a16="http://schemas.microsoft.com/office/drawing/2014/main" id="{0DC9F436-AE58-482B-A671-6AEC15DCC7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6178906"/>
              </p:ext>
            </p:extLst>
          </p:nvPr>
        </p:nvGraphicFramePr>
        <p:xfrm>
          <a:off x="5462933" y="1885176"/>
          <a:ext cx="1994200" cy="4320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710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99710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4616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Hash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of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the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block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461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Index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200" b="1" dirty="0"/>
                        <a:t>Block hash</a:t>
                      </a:r>
                      <a:endParaRPr lang="ko-KR" altLang="en-US" sz="1200" b="1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461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Time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Nonce</a:t>
                      </a:r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34948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Count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30208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30208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92339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.</a:t>
                      </a:r>
                    </a:p>
                    <a:p>
                      <a:pPr algn="ctr" latinLnBrk="1"/>
                      <a:r>
                        <a:rPr lang="en-US" altLang="ko-KR" dirty="0"/>
                        <a:t>.</a:t>
                      </a:r>
                    </a:p>
                    <a:p>
                      <a:pPr algn="ctr"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4616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28" name="표 13">
            <a:extLst>
              <a:ext uri="{FF2B5EF4-FFF2-40B4-BE49-F238E27FC236}">
                <a16:creationId xmlns:a16="http://schemas.microsoft.com/office/drawing/2014/main" id="{BC843230-ADF8-4C18-8182-9E0AFAC9AF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9730186"/>
              </p:ext>
            </p:extLst>
          </p:nvPr>
        </p:nvGraphicFramePr>
        <p:xfrm>
          <a:off x="8851208" y="1927092"/>
          <a:ext cx="1994200" cy="432016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710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99710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4616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Hash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of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the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block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461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Index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200" b="1" dirty="0"/>
                        <a:t>Block hash</a:t>
                      </a:r>
                      <a:endParaRPr lang="ko-KR" altLang="en-US" sz="1200" b="1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46169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Time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Nonce</a:t>
                      </a:r>
                      <a:endParaRPr lang="ko-KR" altLang="en-US" dirty="0"/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349481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Count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30208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30208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92339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.</a:t>
                      </a:r>
                    </a:p>
                    <a:p>
                      <a:pPr algn="ctr" latinLnBrk="1"/>
                      <a:r>
                        <a:rPr lang="en-US" altLang="ko-KR" dirty="0"/>
                        <a:t>.</a:t>
                      </a:r>
                    </a:p>
                    <a:p>
                      <a:pPr algn="ctr"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461697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Transaction #3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E8E61F3B-36AE-4035-8257-4ECD706B20E4}"/>
              </a:ext>
            </a:extLst>
          </p:cNvPr>
          <p:cNvCxnSpPr>
            <a:cxnSpLocks/>
          </p:cNvCxnSpPr>
          <p:nvPr/>
        </p:nvCxnSpPr>
        <p:spPr>
          <a:xfrm rot="10800000">
            <a:off x="4089545" y="2210766"/>
            <a:ext cx="2457579" cy="426485"/>
          </a:xfrm>
          <a:prstGeom prst="bentConnector3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E294DFDE-CD48-4C20-BF41-DBBC0BEE7717}"/>
              </a:ext>
            </a:extLst>
          </p:cNvPr>
          <p:cNvCxnSpPr>
            <a:cxnSpLocks/>
          </p:cNvCxnSpPr>
          <p:nvPr/>
        </p:nvCxnSpPr>
        <p:spPr>
          <a:xfrm rot="10800000">
            <a:off x="7434913" y="2237532"/>
            <a:ext cx="2507741" cy="438180"/>
          </a:xfrm>
          <a:prstGeom prst="bentConnector3">
            <a:avLst/>
          </a:prstGeom>
          <a:ln w="508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1480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39FE5B4-D3B4-490D-B25F-70205928C96F}"/>
              </a:ext>
            </a:extLst>
          </p:cNvPr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ABF9B8B-9B8E-446D-A6C4-54104A2D3DEE}"/>
                </a:ext>
              </a:extLst>
            </p:cNvPr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DAE15DE0-4687-4692-8A2E-475CD51ED578}"/>
                </a:ext>
              </a:extLst>
            </p:cNvPr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97639B4E-6815-451D-A68D-60D08FDE57C3}"/>
                </a:ext>
              </a:extLst>
            </p:cNvPr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EBAC738-C9C6-47E2-A833-7C0F0E40363E}"/>
              </a:ext>
            </a:extLst>
          </p:cNvPr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>
              <a:extLst>
                <a:ext uri="{FF2B5EF4-FFF2-40B4-BE49-F238E27FC236}">
                  <a16:creationId xmlns:a16="http://schemas.microsoft.com/office/drawing/2014/main" id="{3D91DE22-FA8E-455E-B688-98C9AC9C0617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0187D0F-14C1-43DF-ABEB-DC1501ACFDD5}"/>
                </a:ext>
              </a:extLst>
            </p:cNvPr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>
                  <a:solidFill>
                    <a:schemeClr val="bg1"/>
                  </a:solidFill>
                  <a:ea typeface="맑은 고딕"/>
                </a:rPr>
                <a:t>2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8B733CC-358D-4819-A641-4EA0D455A657}"/>
              </a:ext>
            </a:extLst>
          </p:cNvPr>
          <p:cNvGrpSpPr/>
          <p:nvPr/>
        </p:nvGrpSpPr>
        <p:grpSpPr>
          <a:xfrm rot="2700000">
            <a:off x="494604" y="688694"/>
            <a:ext cx="389086" cy="394889"/>
            <a:chOff x="1073150" y="1506390"/>
            <a:chExt cx="389086" cy="394889"/>
          </a:xfrm>
        </p:grpSpPr>
        <p:sp>
          <p:nvSpPr>
            <p:cNvPr id="16" name="눈물 방울 15">
              <a:extLst>
                <a:ext uri="{FF2B5EF4-FFF2-40B4-BE49-F238E27FC236}">
                  <a16:creationId xmlns:a16="http://schemas.microsoft.com/office/drawing/2014/main" id="{658BEBF9-4CE8-4F93-94F7-2A9287F021AB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23FA192-B97C-4B7C-BE2B-2AFDDA3C86C1}"/>
                </a:ext>
              </a:extLst>
            </p:cNvPr>
            <p:cNvSpPr/>
            <p:nvPr/>
          </p:nvSpPr>
          <p:spPr>
            <a:xfrm rot="18900000">
              <a:off x="1108455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 dirty="0">
                  <a:solidFill>
                    <a:schemeClr val="bg1"/>
                  </a:solidFill>
                  <a:ea typeface="맑은 고딕"/>
                </a:rPr>
                <a:t>3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C8B83D6-6344-409C-8C62-BA923E6458FB}"/>
              </a:ext>
            </a:extLst>
          </p:cNvPr>
          <p:cNvSpPr/>
          <p:nvPr/>
        </p:nvSpPr>
        <p:spPr>
          <a:xfrm>
            <a:off x="926289" y="610743"/>
            <a:ext cx="4360734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Details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CB5C83A-1DE4-455D-8D7A-1556E7ADE624}"/>
              </a:ext>
            </a:extLst>
          </p:cNvPr>
          <p:cNvSpPr/>
          <p:nvPr/>
        </p:nvSpPr>
        <p:spPr>
          <a:xfrm>
            <a:off x="938068" y="1139755"/>
            <a:ext cx="3197194" cy="37388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Block chain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Structure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2AA661BA-59B9-4D14-808E-0CE97FA99930}"/>
              </a:ext>
            </a:extLst>
          </p:cNvPr>
          <p:cNvSpPr/>
          <p:nvPr/>
        </p:nvSpPr>
        <p:spPr>
          <a:xfrm>
            <a:off x="1191125" y="1849120"/>
            <a:ext cx="4234315" cy="46939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0BF011EF-D9F2-4C52-9C8D-E192DBA7B439}"/>
              </a:ext>
            </a:extLst>
          </p:cNvPr>
          <p:cNvSpPr/>
          <p:nvPr/>
        </p:nvSpPr>
        <p:spPr>
          <a:xfrm>
            <a:off x="1802461" y="2320106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4" name="표 13">
            <a:extLst>
              <a:ext uri="{FF2B5EF4-FFF2-40B4-BE49-F238E27FC236}">
                <a16:creationId xmlns:a16="http://schemas.microsoft.com/office/drawing/2014/main" id="{7ACEED3D-ACBE-49C8-90D7-E82373B4107A}"/>
              </a:ext>
            </a:extLst>
          </p:cNvPr>
          <p:cNvGraphicFramePr>
            <a:graphicFrameLocks noGrp="1"/>
          </p:cNvGraphicFramePr>
          <p:nvPr/>
        </p:nvGraphicFramePr>
        <p:xfrm>
          <a:off x="1915331" y="2413086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41" name="표 13">
            <a:extLst>
              <a:ext uri="{FF2B5EF4-FFF2-40B4-BE49-F238E27FC236}">
                <a16:creationId xmlns:a16="http://schemas.microsoft.com/office/drawing/2014/main" id="{09DD6E0D-C08F-4675-9397-95525203DDD4}"/>
              </a:ext>
            </a:extLst>
          </p:cNvPr>
          <p:cNvGraphicFramePr>
            <a:graphicFrameLocks noGrp="1"/>
          </p:cNvGraphicFramePr>
          <p:nvPr/>
        </p:nvGraphicFramePr>
        <p:xfrm>
          <a:off x="2067731" y="2565486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FFBA3548-CE8F-475F-84E6-568686A26695}"/>
              </a:ext>
            </a:extLst>
          </p:cNvPr>
          <p:cNvCxnSpPr>
            <a:cxnSpLocks/>
          </p:cNvCxnSpPr>
          <p:nvPr/>
        </p:nvCxnSpPr>
        <p:spPr>
          <a:xfrm rot="16200000" flipV="1">
            <a:off x="2132734" y="2556947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44" name="표 13">
            <a:extLst>
              <a:ext uri="{FF2B5EF4-FFF2-40B4-BE49-F238E27FC236}">
                <a16:creationId xmlns:a16="http://schemas.microsoft.com/office/drawing/2014/main" id="{95D109EF-DB0A-4B2C-81A2-513082B64BAC}"/>
              </a:ext>
            </a:extLst>
          </p:cNvPr>
          <p:cNvGraphicFramePr>
            <a:graphicFrameLocks noGrp="1"/>
          </p:cNvGraphicFramePr>
          <p:nvPr/>
        </p:nvGraphicFramePr>
        <p:xfrm>
          <a:off x="2220131" y="2717886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7E30AEC4-EB95-44B3-9EEA-4B33AAD60D6E}"/>
              </a:ext>
            </a:extLst>
          </p:cNvPr>
          <p:cNvCxnSpPr>
            <a:cxnSpLocks/>
          </p:cNvCxnSpPr>
          <p:nvPr/>
        </p:nvCxnSpPr>
        <p:spPr>
          <a:xfrm rot="16200000" flipV="1">
            <a:off x="2347783" y="2720777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9" name="모서리가 둥근 직사각형 23">
            <a:extLst>
              <a:ext uri="{FF2B5EF4-FFF2-40B4-BE49-F238E27FC236}">
                <a16:creationId xmlns:a16="http://schemas.microsoft.com/office/drawing/2014/main" id="{8D6661D9-C803-408E-8C37-A81C93513D7A}"/>
              </a:ext>
            </a:extLst>
          </p:cNvPr>
          <p:cNvSpPr/>
          <p:nvPr/>
        </p:nvSpPr>
        <p:spPr>
          <a:xfrm>
            <a:off x="1791252" y="1992559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1</a:t>
            </a:r>
          </a:p>
        </p:txBody>
      </p:sp>
      <p:sp>
        <p:nvSpPr>
          <p:cNvPr id="51" name="사각형: 둥근 모서리 50">
            <a:extLst>
              <a:ext uri="{FF2B5EF4-FFF2-40B4-BE49-F238E27FC236}">
                <a16:creationId xmlns:a16="http://schemas.microsoft.com/office/drawing/2014/main" id="{2C0157DB-63D2-40BA-9485-766D3AC83408}"/>
              </a:ext>
            </a:extLst>
          </p:cNvPr>
          <p:cNvSpPr/>
          <p:nvPr/>
        </p:nvSpPr>
        <p:spPr>
          <a:xfrm>
            <a:off x="3841866" y="2320106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2" name="표 13">
            <a:extLst>
              <a:ext uri="{FF2B5EF4-FFF2-40B4-BE49-F238E27FC236}">
                <a16:creationId xmlns:a16="http://schemas.microsoft.com/office/drawing/2014/main" id="{483D7DFE-05D6-4DC0-B494-8FB6F3BAA3A4}"/>
              </a:ext>
            </a:extLst>
          </p:cNvPr>
          <p:cNvGraphicFramePr>
            <a:graphicFrameLocks noGrp="1"/>
          </p:cNvGraphicFramePr>
          <p:nvPr/>
        </p:nvGraphicFramePr>
        <p:xfrm>
          <a:off x="3954736" y="2413086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53" name="표 13">
            <a:extLst>
              <a:ext uri="{FF2B5EF4-FFF2-40B4-BE49-F238E27FC236}">
                <a16:creationId xmlns:a16="http://schemas.microsoft.com/office/drawing/2014/main" id="{00D0D500-AA1E-4CD3-A032-BB67E5190855}"/>
              </a:ext>
            </a:extLst>
          </p:cNvPr>
          <p:cNvGraphicFramePr>
            <a:graphicFrameLocks noGrp="1"/>
          </p:cNvGraphicFramePr>
          <p:nvPr/>
        </p:nvGraphicFramePr>
        <p:xfrm>
          <a:off x="4107136" y="2565486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54" name="연결선: 꺾임 53">
            <a:extLst>
              <a:ext uri="{FF2B5EF4-FFF2-40B4-BE49-F238E27FC236}">
                <a16:creationId xmlns:a16="http://schemas.microsoft.com/office/drawing/2014/main" id="{D529348B-7910-445E-98B4-DBA605FA9526}"/>
              </a:ext>
            </a:extLst>
          </p:cNvPr>
          <p:cNvCxnSpPr>
            <a:cxnSpLocks/>
          </p:cNvCxnSpPr>
          <p:nvPr/>
        </p:nvCxnSpPr>
        <p:spPr>
          <a:xfrm rot="16200000" flipV="1">
            <a:off x="4172139" y="2556947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55" name="표 13">
            <a:extLst>
              <a:ext uri="{FF2B5EF4-FFF2-40B4-BE49-F238E27FC236}">
                <a16:creationId xmlns:a16="http://schemas.microsoft.com/office/drawing/2014/main" id="{3AF81D52-CC49-4988-8442-C47D343A0F3C}"/>
              </a:ext>
            </a:extLst>
          </p:cNvPr>
          <p:cNvGraphicFramePr>
            <a:graphicFrameLocks noGrp="1"/>
          </p:cNvGraphicFramePr>
          <p:nvPr/>
        </p:nvGraphicFramePr>
        <p:xfrm>
          <a:off x="4259536" y="2717886"/>
          <a:ext cx="398320" cy="10537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006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56" name="연결선: 꺾임 55">
            <a:extLst>
              <a:ext uri="{FF2B5EF4-FFF2-40B4-BE49-F238E27FC236}">
                <a16:creationId xmlns:a16="http://schemas.microsoft.com/office/drawing/2014/main" id="{24863E0A-E84A-49A4-A3E1-11C58C155B37}"/>
              </a:ext>
            </a:extLst>
          </p:cNvPr>
          <p:cNvCxnSpPr>
            <a:cxnSpLocks/>
          </p:cNvCxnSpPr>
          <p:nvPr/>
        </p:nvCxnSpPr>
        <p:spPr>
          <a:xfrm rot="16200000" flipV="1">
            <a:off x="4387188" y="2720777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57" name="모서리가 둥근 직사각형 23">
            <a:extLst>
              <a:ext uri="{FF2B5EF4-FFF2-40B4-BE49-F238E27FC236}">
                <a16:creationId xmlns:a16="http://schemas.microsoft.com/office/drawing/2014/main" id="{56FF6A54-9989-4CCE-9629-CE4C9A03DAA4}"/>
              </a:ext>
            </a:extLst>
          </p:cNvPr>
          <p:cNvSpPr/>
          <p:nvPr/>
        </p:nvSpPr>
        <p:spPr>
          <a:xfrm>
            <a:off x="3830657" y="1992559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2</a:t>
            </a:r>
          </a:p>
        </p:txBody>
      </p:sp>
      <p:sp>
        <p:nvSpPr>
          <p:cNvPr id="58" name="사각형: 둥근 모서리 57">
            <a:extLst>
              <a:ext uri="{FF2B5EF4-FFF2-40B4-BE49-F238E27FC236}">
                <a16:creationId xmlns:a16="http://schemas.microsoft.com/office/drawing/2014/main" id="{837FF5EB-E034-4580-B94E-F4D121EC54A6}"/>
              </a:ext>
            </a:extLst>
          </p:cNvPr>
          <p:cNvSpPr/>
          <p:nvPr/>
        </p:nvSpPr>
        <p:spPr>
          <a:xfrm>
            <a:off x="1774332" y="4900308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59" name="표 13">
            <a:extLst>
              <a:ext uri="{FF2B5EF4-FFF2-40B4-BE49-F238E27FC236}">
                <a16:creationId xmlns:a16="http://schemas.microsoft.com/office/drawing/2014/main" id="{19490D44-326D-4764-8135-BD9E0D3EE026}"/>
              </a:ext>
            </a:extLst>
          </p:cNvPr>
          <p:cNvGraphicFramePr>
            <a:graphicFrameLocks noGrp="1"/>
          </p:cNvGraphicFramePr>
          <p:nvPr/>
        </p:nvGraphicFramePr>
        <p:xfrm>
          <a:off x="1887202" y="4993288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60" name="표 13">
            <a:extLst>
              <a:ext uri="{FF2B5EF4-FFF2-40B4-BE49-F238E27FC236}">
                <a16:creationId xmlns:a16="http://schemas.microsoft.com/office/drawing/2014/main" id="{11D72147-D981-47CC-9590-F88547D19D3F}"/>
              </a:ext>
            </a:extLst>
          </p:cNvPr>
          <p:cNvGraphicFramePr>
            <a:graphicFrameLocks noGrp="1"/>
          </p:cNvGraphicFramePr>
          <p:nvPr/>
        </p:nvGraphicFramePr>
        <p:xfrm>
          <a:off x="2039602" y="5145688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61" name="연결선: 꺾임 60">
            <a:extLst>
              <a:ext uri="{FF2B5EF4-FFF2-40B4-BE49-F238E27FC236}">
                <a16:creationId xmlns:a16="http://schemas.microsoft.com/office/drawing/2014/main" id="{7C6F3D5E-9685-42F3-A361-4CB06E84B6AC}"/>
              </a:ext>
            </a:extLst>
          </p:cNvPr>
          <p:cNvCxnSpPr>
            <a:cxnSpLocks/>
          </p:cNvCxnSpPr>
          <p:nvPr/>
        </p:nvCxnSpPr>
        <p:spPr>
          <a:xfrm rot="16200000" flipV="1">
            <a:off x="2104605" y="5137149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62" name="표 13">
            <a:extLst>
              <a:ext uri="{FF2B5EF4-FFF2-40B4-BE49-F238E27FC236}">
                <a16:creationId xmlns:a16="http://schemas.microsoft.com/office/drawing/2014/main" id="{438283CA-0655-4E74-AB80-E5B3B4FAA655}"/>
              </a:ext>
            </a:extLst>
          </p:cNvPr>
          <p:cNvGraphicFramePr>
            <a:graphicFrameLocks noGrp="1"/>
          </p:cNvGraphicFramePr>
          <p:nvPr/>
        </p:nvGraphicFramePr>
        <p:xfrm>
          <a:off x="2192002" y="5298088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63" name="연결선: 꺾임 62">
            <a:extLst>
              <a:ext uri="{FF2B5EF4-FFF2-40B4-BE49-F238E27FC236}">
                <a16:creationId xmlns:a16="http://schemas.microsoft.com/office/drawing/2014/main" id="{944E1211-8586-4298-80C3-424A88CBF3D9}"/>
              </a:ext>
            </a:extLst>
          </p:cNvPr>
          <p:cNvCxnSpPr>
            <a:cxnSpLocks/>
          </p:cNvCxnSpPr>
          <p:nvPr/>
        </p:nvCxnSpPr>
        <p:spPr>
          <a:xfrm rot="16200000" flipV="1">
            <a:off x="2319654" y="5300979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4" name="모서리가 둥근 직사각형 23">
            <a:extLst>
              <a:ext uri="{FF2B5EF4-FFF2-40B4-BE49-F238E27FC236}">
                <a16:creationId xmlns:a16="http://schemas.microsoft.com/office/drawing/2014/main" id="{8D8ACAD5-083E-431C-8A4B-11D63D46B271}"/>
              </a:ext>
            </a:extLst>
          </p:cNvPr>
          <p:cNvSpPr/>
          <p:nvPr/>
        </p:nvSpPr>
        <p:spPr>
          <a:xfrm>
            <a:off x="1763123" y="4572761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3</a:t>
            </a:r>
          </a:p>
        </p:txBody>
      </p:sp>
      <p:sp>
        <p:nvSpPr>
          <p:cNvPr id="65" name="사각형: 둥근 모서리 64">
            <a:extLst>
              <a:ext uri="{FF2B5EF4-FFF2-40B4-BE49-F238E27FC236}">
                <a16:creationId xmlns:a16="http://schemas.microsoft.com/office/drawing/2014/main" id="{0B64BB20-5DB2-4391-B025-4BA5B847DBF4}"/>
              </a:ext>
            </a:extLst>
          </p:cNvPr>
          <p:cNvSpPr/>
          <p:nvPr/>
        </p:nvSpPr>
        <p:spPr>
          <a:xfrm>
            <a:off x="3799424" y="4898473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66" name="표 13">
            <a:extLst>
              <a:ext uri="{FF2B5EF4-FFF2-40B4-BE49-F238E27FC236}">
                <a16:creationId xmlns:a16="http://schemas.microsoft.com/office/drawing/2014/main" id="{5FAD58C5-52D9-4E6E-A45D-4AE7013241D2}"/>
              </a:ext>
            </a:extLst>
          </p:cNvPr>
          <p:cNvGraphicFramePr>
            <a:graphicFrameLocks noGrp="1"/>
          </p:cNvGraphicFramePr>
          <p:nvPr/>
        </p:nvGraphicFramePr>
        <p:xfrm>
          <a:off x="3912294" y="4991453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67" name="표 13">
            <a:extLst>
              <a:ext uri="{FF2B5EF4-FFF2-40B4-BE49-F238E27FC236}">
                <a16:creationId xmlns:a16="http://schemas.microsoft.com/office/drawing/2014/main" id="{E9812D64-7650-454D-AE64-366B853424B7}"/>
              </a:ext>
            </a:extLst>
          </p:cNvPr>
          <p:cNvGraphicFramePr>
            <a:graphicFrameLocks noGrp="1"/>
          </p:cNvGraphicFramePr>
          <p:nvPr/>
        </p:nvGraphicFramePr>
        <p:xfrm>
          <a:off x="4064694" y="5143853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68" name="연결선: 꺾임 67">
            <a:extLst>
              <a:ext uri="{FF2B5EF4-FFF2-40B4-BE49-F238E27FC236}">
                <a16:creationId xmlns:a16="http://schemas.microsoft.com/office/drawing/2014/main" id="{AAA3FDD2-EBFE-47BE-970B-5493E65FCEFA}"/>
              </a:ext>
            </a:extLst>
          </p:cNvPr>
          <p:cNvCxnSpPr>
            <a:cxnSpLocks/>
          </p:cNvCxnSpPr>
          <p:nvPr/>
        </p:nvCxnSpPr>
        <p:spPr>
          <a:xfrm rot="16200000" flipV="1">
            <a:off x="4129697" y="5135314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69" name="표 13">
            <a:extLst>
              <a:ext uri="{FF2B5EF4-FFF2-40B4-BE49-F238E27FC236}">
                <a16:creationId xmlns:a16="http://schemas.microsoft.com/office/drawing/2014/main" id="{D990F377-6D74-4498-AD01-FC6A12FAFD41}"/>
              </a:ext>
            </a:extLst>
          </p:cNvPr>
          <p:cNvGraphicFramePr>
            <a:graphicFrameLocks noGrp="1"/>
          </p:cNvGraphicFramePr>
          <p:nvPr/>
        </p:nvGraphicFramePr>
        <p:xfrm>
          <a:off x="4217094" y="5296253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70" name="연결선: 꺾임 69">
            <a:extLst>
              <a:ext uri="{FF2B5EF4-FFF2-40B4-BE49-F238E27FC236}">
                <a16:creationId xmlns:a16="http://schemas.microsoft.com/office/drawing/2014/main" id="{D430213C-7046-4DE0-9AC8-10B2DEB2F564}"/>
              </a:ext>
            </a:extLst>
          </p:cNvPr>
          <p:cNvCxnSpPr>
            <a:cxnSpLocks/>
          </p:cNvCxnSpPr>
          <p:nvPr/>
        </p:nvCxnSpPr>
        <p:spPr>
          <a:xfrm rot="16200000" flipV="1">
            <a:off x="4344746" y="5299144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71" name="모서리가 둥근 직사각형 23">
            <a:extLst>
              <a:ext uri="{FF2B5EF4-FFF2-40B4-BE49-F238E27FC236}">
                <a16:creationId xmlns:a16="http://schemas.microsoft.com/office/drawing/2014/main" id="{8AFF7E81-3439-472D-9FE7-1490E46346CD}"/>
              </a:ext>
            </a:extLst>
          </p:cNvPr>
          <p:cNvSpPr/>
          <p:nvPr/>
        </p:nvSpPr>
        <p:spPr>
          <a:xfrm>
            <a:off x="3788215" y="4570926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4</a:t>
            </a:r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F8C3A9D8-34C0-49AA-917B-86A2B74E5294}"/>
              </a:ext>
            </a:extLst>
          </p:cNvPr>
          <p:cNvCxnSpPr/>
          <p:nvPr/>
        </p:nvCxnSpPr>
        <p:spPr>
          <a:xfrm>
            <a:off x="2885440" y="3027680"/>
            <a:ext cx="812800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직선 화살표 연결선 73">
            <a:extLst>
              <a:ext uri="{FF2B5EF4-FFF2-40B4-BE49-F238E27FC236}">
                <a16:creationId xmlns:a16="http://schemas.microsoft.com/office/drawing/2014/main" id="{14183502-0E5B-484D-9993-D860549E97A2}"/>
              </a:ext>
            </a:extLst>
          </p:cNvPr>
          <p:cNvCxnSpPr/>
          <p:nvPr/>
        </p:nvCxnSpPr>
        <p:spPr>
          <a:xfrm>
            <a:off x="2885440" y="5384800"/>
            <a:ext cx="812800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F4F95E61-7359-43AD-8B61-56D515B18177}"/>
              </a:ext>
            </a:extLst>
          </p:cNvPr>
          <p:cNvCxnSpPr>
            <a:cxnSpLocks/>
          </p:cNvCxnSpPr>
          <p:nvPr/>
        </p:nvCxnSpPr>
        <p:spPr>
          <a:xfrm flipV="1">
            <a:off x="2993797" y="3866351"/>
            <a:ext cx="704443" cy="834079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직선 화살표 연결선 81">
            <a:extLst>
              <a:ext uri="{FF2B5EF4-FFF2-40B4-BE49-F238E27FC236}">
                <a16:creationId xmlns:a16="http://schemas.microsoft.com/office/drawing/2014/main" id="{B3AD918D-49D5-4088-891B-61707E1D1F61}"/>
              </a:ext>
            </a:extLst>
          </p:cNvPr>
          <p:cNvCxnSpPr>
            <a:cxnSpLocks/>
          </p:cNvCxnSpPr>
          <p:nvPr/>
        </p:nvCxnSpPr>
        <p:spPr>
          <a:xfrm>
            <a:off x="3009076" y="3870759"/>
            <a:ext cx="723368" cy="863018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직선 화살표 연결선 85">
            <a:extLst>
              <a:ext uri="{FF2B5EF4-FFF2-40B4-BE49-F238E27FC236}">
                <a16:creationId xmlns:a16="http://schemas.microsoft.com/office/drawing/2014/main" id="{DBCD7BAD-3DE9-426C-BF3F-9824EE0A5594}"/>
              </a:ext>
            </a:extLst>
          </p:cNvPr>
          <p:cNvCxnSpPr>
            <a:cxnSpLocks/>
          </p:cNvCxnSpPr>
          <p:nvPr/>
        </p:nvCxnSpPr>
        <p:spPr>
          <a:xfrm>
            <a:off x="2196276" y="4003040"/>
            <a:ext cx="23855" cy="537195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직선 화살표 연결선 88">
            <a:extLst>
              <a:ext uri="{FF2B5EF4-FFF2-40B4-BE49-F238E27FC236}">
                <a16:creationId xmlns:a16="http://schemas.microsoft.com/office/drawing/2014/main" id="{11A14E0F-92FE-4EB6-91A9-0E552067CE37}"/>
              </a:ext>
            </a:extLst>
          </p:cNvPr>
          <p:cNvCxnSpPr>
            <a:cxnSpLocks/>
          </p:cNvCxnSpPr>
          <p:nvPr/>
        </p:nvCxnSpPr>
        <p:spPr>
          <a:xfrm>
            <a:off x="4282441" y="3982071"/>
            <a:ext cx="23855" cy="537195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6" name="그림 115" descr="테이블이(가) 표시된 사진&#10;&#10;자동 생성된 설명">
            <a:extLst>
              <a:ext uri="{FF2B5EF4-FFF2-40B4-BE49-F238E27FC236}">
                <a16:creationId xmlns:a16="http://schemas.microsoft.com/office/drawing/2014/main" id="{E8EDDE12-B7EB-471A-B8CB-BE4D062B39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51511" y="2528628"/>
            <a:ext cx="1095123" cy="2360744"/>
          </a:xfrm>
          <a:prstGeom prst="rect">
            <a:avLst/>
          </a:prstGeom>
        </p:spPr>
      </p:pic>
      <p:sp>
        <p:nvSpPr>
          <p:cNvPr id="117" name="사각형: 둥근 모서리 116">
            <a:extLst>
              <a:ext uri="{FF2B5EF4-FFF2-40B4-BE49-F238E27FC236}">
                <a16:creationId xmlns:a16="http://schemas.microsoft.com/office/drawing/2014/main" id="{42A91CF0-E30B-4E4A-978A-193C4980C9AB}"/>
              </a:ext>
            </a:extLst>
          </p:cNvPr>
          <p:cNvSpPr/>
          <p:nvPr/>
        </p:nvSpPr>
        <p:spPr>
          <a:xfrm>
            <a:off x="7830383" y="2217711"/>
            <a:ext cx="2474415" cy="4082099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모서리가 둥근 직사각형 23">
            <a:extLst>
              <a:ext uri="{FF2B5EF4-FFF2-40B4-BE49-F238E27FC236}">
                <a16:creationId xmlns:a16="http://schemas.microsoft.com/office/drawing/2014/main" id="{C0CC55A6-1575-44DC-B1CF-739E4E788F8D}"/>
              </a:ext>
            </a:extLst>
          </p:cNvPr>
          <p:cNvSpPr/>
          <p:nvPr/>
        </p:nvSpPr>
        <p:spPr>
          <a:xfrm>
            <a:off x="7830383" y="1906047"/>
            <a:ext cx="247441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New Node</a:t>
            </a:r>
          </a:p>
        </p:txBody>
      </p:sp>
      <p:pic>
        <p:nvPicPr>
          <p:cNvPr id="119" name="그림 118" descr="테이블이(가) 표시된 사진&#10;&#10;자동 생성된 설명">
            <a:extLst>
              <a:ext uri="{FF2B5EF4-FFF2-40B4-BE49-F238E27FC236}">
                <a16:creationId xmlns:a16="http://schemas.microsoft.com/office/drawing/2014/main" id="{C7FC5490-2177-4C2D-AD59-A3134C82BDF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8270" y="2975882"/>
            <a:ext cx="1095123" cy="2360744"/>
          </a:xfrm>
          <a:prstGeom prst="rect">
            <a:avLst/>
          </a:prstGeom>
        </p:spPr>
      </p:pic>
      <p:pic>
        <p:nvPicPr>
          <p:cNvPr id="120" name="그림 119" descr="테이블이(가) 표시된 사진&#10;&#10;자동 생성된 설명">
            <a:extLst>
              <a:ext uri="{FF2B5EF4-FFF2-40B4-BE49-F238E27FC236}">
                <a16:creationId xmlns:a16="http://schemas.microsoft.com/office/drawing/2014/main" id="{4E7E0582-DC15-4D69-9DDD-B6EFBC2386B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9146" y="3480424"/>
            <a:ext cx="1095123" cy="2360744"/>
          </a:xfrm>
          <a:prstGeom prst="rect">
            <a:avLst/>
          </a:prstGeom>
        </p:spPr>
      </p:pic>
      <p:cxnSp>
        <p:nvCxnSpPr>
          <p:cNvPr id="130" name="연결선: 꺾임 129">
            <a:extLst>
              <a:ext uri="{FF2B5EF4-FFF2-40B4-BE49-F238E27FC236}">
                <a16:creationId xmlns:a16="http://schemas.microsoft.com/office/drawing/2014/main" id="{EFD2F3E2-BAA8-493F-A510-6979D14D9690}"/>
              </a:ext>
            </a:extLst>
          </p:cNvPr>
          <p:cNvCxnSpPr>
            <a:cxnSpLocks/>
          </p:cNvCxnSpPr>
          <p:nvPr/>
        </p:nvCxnSpPr>
        <p:spPr>
          <a:xfrm rot="16200000" flipV="1">
            <a:off x="8769275" y="2777314"/>
            <a:ext cx="513884" cy="434597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3" name="연결선: 꺾임 132">
            <a:extLst>
              <a:ext uri="{FF2B5EF4-FFF2-40B4-BE49-F238E27FC236}">
                <a16:creationId xmlns:a16="http://schemas.microsoft.com/office/drawing/2014/main" id="{EE94E861-5AFD-4B15-A5BF-29C7FC977D0E}"/>
              </a:ext>
            </a:extLst>
          </p:cNvPr>
          <p:cNvCxnSpPr>
            <a:cxnSpLocks/>
          </p:cNvCxnSpPr>
          <p:nvPr/>
        </p:nvCxnSpPr>
        <p:spPr>
          <a:xfrm rot="16200000" flipV="1">
            <a:off x="9342283" y="3374112"/>
            <a:ext cx="543005" cy="441470"/>
          </a:xfrm>
          <a:prstGeom prst="bentConnector3">
            <a:avLst>
              <a:gd name="adj1" fmla="val 50000"/>
            </a:avLst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3" name="직선 화살표 연결선 142">
            <a:extLst>
              <a:ext uri="{FF2B5EF4-FFF2-40B4-BE49-F238E27FC236}">
                <a16:creationId xmlns:a16="http://schemas.microsoft.com/office/drawing/2014/main" id="{CC5C81D4-7EFB-4933-810A-03161A690C7F}"/>
              </a:ext>
            </a:extLst>
          </p:cNvPr>
          <p:cNvCxnSpPr>
            <a:cxnSpLocks/>
          </p:cNvCxnSpPr>
          <p:nvPr/>
        </p:nvCxnSpPr>
        <p:spPr>
          <a:xfrm flipH="1">
            <a:off x="4977943" y="2413086"/>
            <a:ext cx="2753817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>
            <a:extLst>
              <a:ext uri="{FF2B5EF4-FFF2-40B4-BE49-F238E27FC236}">
                <a16:creationId xmlns:a16="http://schemas.microsoft.com/office/drawing/2014/main" id="{ADEBAF2C-FB7E-4C6E-9A90-C8DB1A893317}"/>
              </a:ext>
            </a:extLst>
          </p:cNvPr>
          <p:cNvSpPr txBox="1"/>
          <p:nvPr/>
        </p:nvSpPr>
        <p:spPr>
          <a:xfrm>
            <a:off x="5807176" y="1454335"/>
            <a:ext cx="153784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System Connection Request</a:t>
            </a:r>
            <a:endParaRPr lang="ko-KR" altLang="en-US" dirty="0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34A5B7E9-CFEC-4C74-8964-50356DFAA734}"/>
              </a:ext>
            </a:extLst>
          </p:cNvPr>
          <p:cNvSpPr/>
          <p:nvPr/>
        </p:nvSpPr>
        <p:spPr>
          <a:xfrm>
            <a:off x="3756677" y="2299367"/>
            <a:ext cx="1115840" cy="1648363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27A2D63C-83FC-49C3-84D1-BC5036AEFC70}"/>
              </a:ext>
            </a:extLst>
          </p:cNvPr>
          <p:cNvSpPr/>
          <p:nvPr/>
        </p:nvSpPr>
        <p:spPr>
          <a:xfrm>
            <a:off x="7784060" y="2327383"/>
            <a:ext cx="2563277" cy="3739847"/>
          </a:xfrm>
          <a:prstGeom prst="ellipse">
            <a:avLst/>
          </a:prstGeom>
          <a:noFill/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9" name="직선 화살표 연결선 148">
            <a:extLst>
              <a:ext uri="{FF2B5EF4-FFF2-40B4-BE49-F238E27FC236}">
                <a16:creationId xmlns:a16="http://schemas.microsoft.com/office/drawing/2014/main" id="{E674363A-0832-450D-81A1-38DCEB07197F}"/>
              </a:ext>
            </a:extLst>
          </p:cNvPr>
          <p:cNvCxnSpPr>
            <a:cxnSpLocks/>
          </p:cNvCxnSpPr>
          <p:nvPr/>
        </p:nvCxnSpPr>
        <p:spPr>
          <a:xfrm>
            <a:off x="4930954" y="3771614"/>
            <a:ext cx="2800806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>
            <a:extLst>
              <a:ext uri="{FF2B5EF4-FFF2-40B4-BE49-F238E27FC236}">
                <a16:creationId xmlns:a16="http://schemas.microsoft.com/office/drawing/2014/main" id="{1AB227DC-24AC-4CEB-B712-E342C886AF9F}"/>
              </a:ext>
            </a:extLst>
          </p:cNvPr>
          <p:cNvSpPr txBox="1"/>
          <p:nvPr/>
        </p:nvSpPr>
        <p:spPr>
          <a:xfrm>
            <a:off x="5910007" y="3895667"/>
            <a:ext cx="162763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Connect</a:t>
            </a:r>
          </a:p>
          <a:p>
            <a:pPr algn="ctr"/>
            <a:r>
              <a:rPr lang="en-US" altLang="ko-KR" dirty="0"/>
              <a:t>AND</a:t>
            </a:r>
          </a:p>
          <a:p>
            <a:pPr algn="ctr"/>
            <a:r>
              <a:rPr lang="en-US" altLang="ko-KR" dirty="0"/>
              <a:t>Sharing Data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64714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39FE5B4-D3B4-490D-B25F-70205928C96F}"/>
              </a:ext>
            </a:extLst>
          </p:cNvPr>
          <p:cNvGrpSpPr/>
          <p:nvPr/>
        </p:nvGrpSpPr>
        <p:grpSpPr>
          <a:xfrm>
            <a:off x="129766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ABF9B8B-9B8E-446D-A6C4-54104A2D3DEE}"/>
                </a:ext>
              </a:extLst>
            </p:cNvPr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DAE15DE0-4687-4692-8A2E-475CD51ED578}"/>
                </a:ext>
              </a:extLst>
            </p:cNvPr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97639B4E-6815-451D-A68D-60D08FDE57C3}"/>
                </a:ext>
              </a:extLst>
            </p:cNvPr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EBAC738-C9C6-47E2-A833-7C0F0E40363E}"/>
              </a:ext>
            </a:extLst>
          </p:cNvPr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>
              <a:extLst>
                <a:ext uri="{FF2B5EF4-FFF2-40B4-BE49-F238E27FC236}">
                  <a16:creationId xmlns:a16="http://schemas.microsoft.com/office/drawing/2014/main" id="{3D91DE22-FA8E-455E-B688-98C9AC9C0617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0187D0F-14C1-43DF-ABEB-DC1501ACFDD5}"/>
                </a:ext>
              </a:extLst>
            </p:cNvPr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>
                  <a:solidFill>
                    <a:schemeClr val="bg1"/>
                  </a:solidFill>
                  <a:ea typeface="맑은 고딕"/>
                </a:rPr>
                <a:t>2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8B733CC-358D-4819-A641-4EA0D455A657}"/>
              </a:ext>
            </a:extLst>
          </p:cNvPr>
          <p:cNvGrpSpPr/>
          <p:nvPr/>
        </p:nvGrpSpPr>
        <p:grpSpPr>
          <a:xfrm rot="2700000">
            <a:off x="494604" y="688694"/>
            <a:ext cx="389086" cy="394889"/>
            <a:chOff x="1073150" y="1506390"/>
            <a:chExt cx="389086" cy="394889"/>
          </a:xfrm>
        </p:grpSpPr>
        <p:sp>
          <p:nvSpPr>
            <p:cNvPr id="16" name="눈물 방울 15">
              <a:extLst>
                <a:ext uri="{FF2B5EF4-FFF2-40B4-BE49-F238E27FC236}">
                  <a16:creationId xmlns:a16="http://schemas.microsoft.com/office/drawing/2014/main" id="{658BEBF9-4CE8-4F93-94F7-2A9287F021AB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23FA192-B97C-4B7C-BE2B-2AFDDA3C86C1}"/>
                </a:ext>
              </a:extLst>
            </p:cNvPr>
            <p:cNvSpPr/>
            <p:nvPr/>
          </p:nvSpPr>
          <p:spPr>
            <a:xfrm rot="18900000">
              <a:off x="1108455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 dirty="0">
                  <a:solidFill>
                    <a:schemeClr val="bg1"/>
                  </a:solidFill>
                  <a:ea typeface="맑은 고딕"/>
                </a:rPr>
                <a:t>3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C8B83D6-6344-409C-8C62-BA923E6458FB}"/>
              </a:ext>
            </a:extLst>
          </p:cNvPr>
          <p:cNvSpPr/>
          <p:nvPr/>
        </p:nvSpPr>
        <p:spPr>
          <a:xfrm>
            <a:off x="926289" y="610743"/>
            <a:ext cx="4360734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Details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CB5C83A-1DE4-455D-8D7A-1556E7ADE624}"/>
              </a:ext>
            </a:extLst>
          </p:cNvPr>
          <p:cNvSpPr/>
          <p:nvPr/>
        </p:nvSpPr>
        <p:spPr>
          <a:xfrm>
            <a:off x="938068" y="1139755"/>
            <a:ext cx="3197194" cy="37388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Block chain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Structure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85284F96-DEE4-4B3E-8226-BC29FE2AA8DC}"/>
              </a:ext>
            </a:extLst>
          </p:cNvPr>
          <p:cNvSpPr/>
          <p:nvPr/>
        </p:nvSpPr>
        <p:spPr>
          <a:xfrm>
            <a:off x="601845" y="1721009"/>
            <a:ext cx="4234315" cy="46939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FF08F52A-5442-4511-824F-7CE9899EF66E}"/>
              </a:ext>
            </a:extLst>
          </p:cNvPr>
          <p:cNvSpPr/>
          <p:nvPr/>
        </p:nvSpPr>
        <p:spPr>
          <a:xfrm>
            <a:off x="1213181" y="2191995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2" name="표 13">
            <a:extLst>
              <a:ext uri="{FF2B5EF4-FFF2-40B4-BE49-F238E27FC236}">
                <a16:creationId xmlns:a16="http://schemas.microsoft.com/office/drawing/2014/main" id="{27CD7E15-F13C-473A-9F45-80FF08F5B3EE}"/>
              </a:ext>
            </a:extLst>
          </p:cNvPr>
          <p:cNvGraphicFramePr>
            <a:graphicFrameLocks noGrp="1"/>
          </p:cNvGraphicFramePr>
          <p:nvPr/>
        </p:nvGraphicFramePr>
        <p:xfrm>
          <a:off x="1326051" y="2284975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23" name="표 13">
            <a:extLst>
              <a:ext uri="{FF2B5EF4-FFF2-40B4-BE49-F238E27FC236}">
                <a16:creationId xmlns:a16="http://schemas.microsoft.com/office/drawing/2014/main" id="{89E9C273-A4F3-481F-B438-44058118A562}"/>
              </a:ext>
            </a:extLst>
          </p:cNvPr>
          <p:cNvGraphicFramePr>
            <a:graphicFrameLocks noGrp="1"/>
          </p:cNvGraphicFramePr>
          <p:nvPr/>
        </p:nvGraphicFramePr>
        <p:xfrm>
          <a:off x="1478451" y="2437375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61F725D2-F18E-4992-B0B8-B7A015D372D8}"/>
              </a:ext>
            </a:extLst>
          </p:cNvPr>
          <p:cNvCxnSpPr>
            <a:cxnSpLocks/>
          </p:cNvCxnSpPr>
          <p:nvPr/>
        </p:nvCxnSpPr>
        <p:spPr>
          <a:xfrm rot="16200000" flipV="1">
            <a:off x="1543454" y="2428836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5" name="표 13">
            <a:extLst>
              <a:ext uri="{FF2B5EF4-FFF2-40B4-BE49-F238E27FC236}">
                <a16:creationId xmlns:a16="http://schemas.microsoft.com/office/drawing/2014/main" id="{A2E64FDF-292F-4B15-A574-3CAC80474098}"/>
              </a:ext>
            </a:extLst>
          </p:cNvPr>
          <p:cNvGraphicFramePr>
            <a:graphicFrameLocks noGrp="1"/>
          </p:cNvGraphicFramePr>
          <p:nvPr/>
        </p:nvGraphicFramePr>
        <p:xfrm>
          <a:off x="1630851" y="2589775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904B3585-CA33-497A-BA0D-B54239D6F4DD}"/>
              </a:ext>
            </a:extLst>
          </p:cNvPr>
          <p:cNvCxnSpPr>
            <a:cxnSpLocks/>
          </p:cNvCxnSpPr>
          <p:nvPr/>
        </p:nvCxnSpPr>
        <p:spPr>
          <a:xfrm rot="16200000" flipV="1">
            <a:off x="1758503" y="2592666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7" name="모서리가 둥근 직사각형 23">
            <a:extLst>
              <a:ext uri="{FF2B5EF4-FFF2-40B4-BE49-F238E27FC236}">
                <a16:creationId xmlns:a16="http://schemas.microsoft.com/office/drawing/2014/main" id="{A13B0DB2-B0C7-4762-AD0D-1F58C66E30BB}"/>
              </a:ext>
            </a:extLst>
          </p:cNvPr>
          <p:cNvSpPr/>
          <p:nvPr/>
        </p:nvSpPr>
        <p:spPr>
          <a:xfrm>
            <a:off x="1201972" y="1864448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1</a:t>
            </a: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ED71FF61-F8C4-43AB-838E-743040BBADE7}"/>
              </a:ext>
            </a:extLst>
          </p:cNvPr>
          <p:cNvSpPr/>
          <p:nvPr/>
        </p:nvSpPr>
        <p:spPr>
          <a:xfrm>
            <a:off x="3252586" y="2191995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9" name="표 13">
            <a:extLst>
              <a:ext uri="{FF2B5EF4-FFF2-40B4-BE49-F238E27FC236}">
                <a16:creationId xmlns:a16="http://schemas.microsoft.com/office/drawing/2014/main" id="{7AB05E37-A6E1-4B76-87C0-E7228AFD81B2}"/>
              </a:ext>
            </a:extLst>
          </p:cNvPr>
          <p:cNvGraphicFramePr>
            <a:graphicFrameLocks noGrp="1"/>
          </p:cNvGraphicFramePr>
          <p:nvPr/>
        </p:nvGraphicFramePr>
        <p:xfrm>
          <a:off x="3365456" y="2284975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30" name="표 13">
            <a:extLst>
              <a:ext uri="{FF2B5EF4-FFF2-40B4-BE49-F238E27FC236}">
                <a16:creationId xmlns:a16="http://schemas.microsoft.com/office/drawing/2014/main" id="{36CFB49F-66B0-4AF3-8F60-F81DE8692A5B}"/>
              </a:ext>
            </a:extLst>
          </p:cNvPr>
          <p:cNvGraphicFramePr>
            <a:graphicFrameLocks noGrp="1"/>
          </p:cNvGraphicFramePr>
          <p:nvPr/>
        </p:nvGraphicFramePr>
        <p:xfrm>
          <a:off x="3517856" y="2437375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31" name="연결선: 꺾임 30">
            <a:extLst>
              <a:ext uri="{FF2B5EF4-FFF2-40B4-BE49-F238E27FC236}">
                <a16:creationId xmlns:a16="http://schemas.microsoft.com/office/drawing/2014/main" id="{89FD9714-F08C-4B49-959F-D95340888404}"/>
              </a:ext>
            </a:extLst>
          </p:cNvPr>
          <p:cNvCxnSpPr>
            <a:cxnSpLocks/>
          </p:cNvCxnSpPr>
          <p:nvPr/>
        </p:nvCxnSpPr>
        <p:spPr>
          <a:xfrm rot="16200000" flipV="1">
            <a:off x="3582859" y="2428836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32" name="표 13">
            <a:extLst>
              <a:ext uri="{FF2B5EF4-FFF2-40B4-BE49-F238E27FC236}">
                <a16:creationId xmlns:a16="http://schemas.microsoft.com/office/drawing/2014/main" id="{91D8B7D2-8073-442B-BDEC-B38739D51014}"/>
              </a:ext>
            </a:extLst>
          </p:cNvPr>
          <p:cNvGraphicFramePr>
            <a:graphicFrameLocks noGrp="1"/>
          </p:cNvGraphicFramePr>
          <p:nvPr/>
        </p:nvGraphicFramePr>
        <p:xfrm>
          <a:off x="3670256" y="2589775"/>
          <a:ext cx="398320" cy="10537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006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EA3A3F03-B2B7-470D-9B10-39960C9695C0}"/>
              </a:ext>
            </a:extLst>
          </p:cNvPr>
          <p:cNvCxnSpPr>
            <a:cxnSpLocks/>
          </p:cNvCxnSpPr>
          <p:nvPr/>
        </p:nvCxnSpPr>
        <p:spPr>
          <a:xfrm rot="16200000" flipV="1">
            <a:off x="3797908" y="2592666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4" name="모서리가 둥근 직사각형 23">
            <a:extLst>
              <a:ext uri="{FF2B5EF4-FFF2-40B4-BE49-F238E27FC236}">
                <a16:creationId xmlns:a16="http://schemas.microsoft.com/office/drawing/2014/main" id="{6AB12BA1-D43A-4E46-BC8B-54DCCFA2601B}"/>
              </a:ext>
            </a:extLst>
          </p:cNvPr>
          <p:cNvSpPr/>
          <p:nvPr/>
        </p:nvSpPr>
        <p:spPr>
          <a:xfrm>
            <a:off x="3241377" y="1864448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2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C2E98E50-1141-4915-BC52-CCAAA1246FE4}"/>
              </a:ext>
            </a:extLst>
          </p:cNvPr>
          <p:cNvSpPr/>
          <p:nvPr/>
        </p:nvSpPr>
        <p:spPr>
          <a:xfrm>
            <a:off x="1185052" y="4772197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36" name="표 13">
            <a:extLst>
              <a:ext uri="{FF2B5EF4-FFF2-40B4-BE49-F238E27FC236}">
                <a16:creationId xmlns:a16="http://schemas.microsoft.com/office/drawing/2014/main" id="{C696425B-DA09-451D-98EE-AA9E87B8791B}"/>
              </a:ext>
            </a:extLst>
          </p:cNvPr>
          <p:cNvGraphicFramePr>
            <a:graphicFrameLocks noGrp="1"/>
          </p:cNvGraphicFramePr>
          <p:nvPr/>
        </p:nvGraphicFramePr>
        <p:xfrm>
          <a:off x="1297922" y="4865177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37" name="표 13">
            <a:extLst>
              <a:ext uri="{FF2B5EF4-FFF2-40B4-BE49-F238E27FC236}">
                <a16:creationId xmlns:a16="http://schemas.microsoft.com/office/drawing/2014/main" id="{B8074F3B-9CCD-4818-A5A7-2B7B3A2E1EA0}"/>
              </a:ext>
            </a:extLst>
          </p:cNvPr>
          <p:cNvGraphicFramePr>
            <a:graphicFrameLocks noGrp="1"/>
          </p:cNvGraphicFramePr>
          <p:nvPr/>
        </p:nvGraphicFramePr>
        <p:xfrm>
          <a:off x="1450322" y="5017577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38" name="연결선: 꺾임 37">
            <a:extLst>
              <a:ext uri="{FF2B5EF4-FFF2-40B4-BE49-F238E27FC236}">
                <a16:creationId xmlns:a16="http://schemas.microsoft.com/office/drawing/2014/main" id="{F3C572FE-FC2A-4638-9AE5-8D59E4B72EB6}"/>
              </a:ext>
            </a:extLst>
          </p:cNvPr>
          <p:cNvCxnSpPr>
            <a:cxnSpLocks/>
          </p:cNvCxnSpPr>
          <p:nvPr/>
        </p:nvCxnSpPr>
        <p:spPr>
          <a:xfrm rot="16200000" flipV="1">
            <a:off x="1515325" y="5009038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39" name="표 13">
            <a:extLst>
              <a:ext uri="{FF2B5EF4-FFF2-40B4-BE49-F238E27FC236}">
                <a16:creationId xmlns:a16="http://schemas.microsoft.com/office/drawing/2014/main" id="{788793DA-6CB2-4B6F-8030-77B8C9DDB4F6}"/>
              </a:ext>
            </a:extLst>
          </p:cNvPr>
          <p:cNvGraphicFramePr>
            <a:graphicFrameLocks noGrp="1"/>
          </p:cNvGraphicFramePr>
          <p:nvPr/>
        </p:nvGraphicFramePr>
        <p:xfrm>
          <a:off x="1602722" y="5169977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40" name="연결선: 꺾임 39">
            <a:extLst>
              <a:ext uri="{FF2B5EF4-FFF2-40B4-BE49-F238E27FC236}">
                <a16:creationId xmlns:a16="http://schemas.microsoft.com/office/drawing/2014/main" id="{06D9E867-6170-470F-BEC9-1220B91A75C1}"/>
              </a:ext>
            </a:extLst>
          </p:cNvPr>
          <p:cNvCxnSpPr>
            <a:cxnSpLocks/>
          </p:cNvCxnSpPr>
          <p:nvPr/>
        </p:nvCxnSpPr>
        <p:spPr>
          <a:xfrm rot="16200000" flipV="1">
            <a:off x="1730374" y="5172868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1" name="모서리가 둥근 직사각형 23">
            <a:extLst>
              <a:ext uri="{FF2B5EF4-FFF2-40B4-BE49-F238E27FC236}">
                <a16:creationId xmlns:a16="http://schemas.microsoft.com/office/drawing/2014/main" id="{0A46EAF1-6534-43DD-905C-1F40E2DDCCFF}"/>
              </a:ext>
            </a:extLst>
          </p:cNvPr>
          <p:cNvSpPr/>
          <p:nvPr/>
        </p:nvSpPr>
        <p:spPr>
          <a:xfrm>
            <a:off x="1173843" y="4444650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3</a:t>
            </a:r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A9CF7ED9-6302-46AF-8BBB-E8C18D2EBCE1}"/>
              </a:ext>
            </a:extLst>
          </p:cNvPr>
          <p:cNvSpPr/>
          <p:nvPr/>
        </p:nvSpPr>
        <p:spPr>
          <a:xfrm>
            <a:off x="3210144" y="4770362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43" name="표 13">
            <a:extLst>
              <a:ext uri="{FF2B5EF4-FFF2-40B4-BE49-F238E27FC236}">
                <a16:creationId xmlns:a16="http://schemas.microsoft.com/office/drawing/2014/main" id="{CB2B1AFA-139B-4F74-B5F9-F403BA43D86B}"/>
              </a:ext>
            </a:extLst>
          </p:cNvPr>
          <p:cNvGraphicFramePr>
            <a:graphicFrameLocks noGrp="1"/>
          </p:cNvGraphicFramePr>
          <p:nvPr/>
        </p:nvGraphicFramePr>
        <p:xfrm>
          <a:off x="3323014" y="4863342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44" name="표 13">
            <a:extLst>
              <a:ext uri="{FF2B5EF4-FFF2-40B4-BE49-F238E27FC236}">
                <a16:creationId xmlns:a16="http://schemas.microsoft.com/office/drawing/2014/main" id="{02779E57-B820-4815-9A53-8EFA64071468}"/>
              </a:ext>
            </a:extLst>
          </p:cNvPr>
          <p:cNvGraphicFramePr>
            <a:graphicFrameLocks noGrp="1"/>
          </p:cNvGraphicFramePr>
          <p:nvPr/>
        </p:nvGraphicFramePr>
        <p:xfrm>
          <a:off x="3475414" y="5015742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45" name="연결선: 꺾임 44">
            <a:extLst>
              <a:ext uri="{FF2B5EF4-FFF2-40B4-BE49-F238E27FC236}">
                <a16:creationId xmlns:a16="http://schemas.microsoft.com/office/drawing/2014/main" id="{27E44B1F-ABFA-41EE-8A86-423C8394F5D3}"/>
              </a:ext>
            </a:extLst>
          </p:cNvPr>
          <p:cNvCxnSpPr>
            <a:cxnSpLocks/>
          </p:cNvCxnSpPr>
          <p:nvPr/>
        </p:nvCxnSpPr>
        <p:spPr>
          <a:xfrm rot="16200000" flipV="1">
            <a:off x="3540417" y="5007203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46" name="표 13">
            <a:extLst>
              <a:ext uri="{FF2B5EF4-FFF2-40B4-BE49-F238E27FC236}">
                <a16:creationId xmlns:a16="http://schemas.microsoft.com/office/drawing/2014/main" id="{E4DECD06-E2D2-4513-8595-1FFD1A6F907B}"/>
              </a:ext>
            </a:extLst>
          </p:cNvPr>
          <p:cNvGraphicFramePr>
            <a:graphicFrameLocks noGrp="1"/>
          </p:cNvGraphicFramePr>
          <p:nvPr/>
        </p:nvGraphicFramePr>
        <p:xfrm>
          <a:off x="3627814" y="5168142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2C64F561-2B5D-4677-BE14-BB8DEBA9A334}"/>
              </a:ext>
            </a:extLst>
          </p:cNvPr>
          <p:cNvCxnSpPr>
            <a:cxnSpLocks/>
          </p:cNvCxnSpPr>
          <p:nvPr/>
        </p:nvCxnSpPr>
        <p:spPr>
          <a:xfrm rot="16200000" flipV="1">
            <a:off x="3755466" y="5171033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48" name="모서리가 둥근 직사각형 23">
            <a:extLst>
              <a:ext uri="{FF2B5EF4-FFF2-40B4-BE49-F238E27FC236}">
                <a16:creationId xmlns:a16="http://schemas.microsoft.com/office/drawing/2014/main" id="{5A051316-2FDE-49CE-8C13-0C6125A0E3B9}"/>
              </a:ext>
            </a:extLst>
          </p:cNvPr>
          <p:cNvSpPr/>
          <p:nvPr/>
        </p:nvSpPr>
        <p:spPr>
          <a:xfrm>
            <a:off x="3198935" y="4442815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4</a:t>
            </a: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84F4198B-CEBD-41DD-959B-F5F3492036BF}"/>
              </a:ext>
            </a:extLst>
          </p:cNvPr>
          <p:cNvCxnSpPr>
            <a:cxnSpLocks/>
          </p:cNvCxnSpPr>
          <p:nvPr/>
        </p:nvCxnSpPr>
        <p:spPr>
          <a:xfrm>
            <a:off x="2296160" y="2899569"/>
            <a:ext cx="812800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7422071A-4867-446B-870C-72827EE9D2CC}"/>
              </a:ext>
            </a:extLst>
          </p:cNvPr>
          <p:cNvCxnSpPr>
            <a:cxnSpLocks/>
          </p:cNvCxnSpPr>
          <p:nvPr/>
        </p:nvCxnSpPr>
        <p:spPr>
          <a:xfrm>
            <a:off x="2296160" y="5256689"/>
            <a:ext cx="812800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직선 화살표 연결선 50">
            <a:extLst>
              <a:ext uri="{FF2B5EF4-FFF2-40B4-BE49-F238E27FC236}">
                <a16:creationId xmlns:a16="http://schemas.microsoft.com/office/drawing/2014/main" id="{B518A1FE-98AB-4D71-9C98-C780D1099F9B}"/>
              </a:ext>
            </a:extLst>
          </p:cNvPr>
          <p:cNvCxnSpPr>
            <a:cxnSpLocks/>
          </p:cNvCxnSpPr>
          <p:nvPr/>
        </p:nvCxnSpPr>
        <p:spPr>
          <a:xfrm flipV="1">
            <a:off x="2404517" y="3738240"/>
            <a:ext cx="704443" cy="834079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화살표 연결선 51">
            <a:extLst>
              <a:ext uri="{FF2B5EF4-FFF2-40B4-BE49-F238E27FC236}">
                <a16:creationId xmlns:a16="http://schemas.microsoft.com/office/drawing/2014/main" id="{8D7F4DAE-0E78-4B75-8F2F-FB273B3DFB5C}"/>
              </a:ext>
            </a:extLst>
          </p:cNvPr>
          <p:cNvCxnSpPr>
            <a:cxnSpLocks/>
          </p:cNvCxnSpPr>
          <p:nvPr/>
        </p:nvCxnSpPr>
        <p:spPr>
          <a:xfrm>
            <a:off x="2419796" y="3742648"/>
            <a:ext cx="723368" cy="863018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C97BDB6E-07F0-4081-993D-A64D7BFBF0F8}"/>
              </a:ext>
            </a:extLst>
          </p:cNvPr>
          <p:cNvCxnSpPr>
            <a:cxnSpLocks/>
          </p:cNvCxnSpPr>
          <p:nvPr/>
        </p:nvCxnSpPr>
        <p:spPr>
          <a:xfrm>
            <a:off x="1606996" y="3874929"/>
            <a:ext cx="23855" cy="537195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직선 화살표 연결선 53">
            <a:extLst>
              <a:ext uri="{FF2B5EF4-FFF2-40B4-BE49-F238E27FC236}">
                <a16:creationId xmlns:a16="http://schemas.microsoft.com/office/drawing/2014/main" id="{0811EEC9-072C-4595-A836-0DB304212B26}"/>
              </a:ext>
            </a:extLst>
          </p:cNvPr>
          <p:cNvCxnSpPr>
            <a:cxnSpLocks/>
          </p:cNvCxnSpPr>
          <p:nvPr/>
        </p:nvCxnSpPr>
        <p:spPr>
          <a:xfrm>
            <a:off x="3693161" y="3853960"/>
            <a:ext cx="23855" cy="537195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313D2570-C10B-4636-975F-BE2375273CD5}"/>
              </a:ext>
            </a:extLst>
          </p:cNvPr>
          <p:cNvCxnSpPr>
            <a:cxnSpLocks/>
          </p:cNvCxnSpPr>
          <p:nvPr/>
        </p:nvCxnSpPr>
        <p:spPr>
          <a:xfrm flipH="1">
            <a:off x="3863576" y="5715086"/>
            <a:ext cx="1114824" cy="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EF378537-5C32-47CF-9CF4-9A7B48E11581}"/>
              </a:ext>
            </a:extLst>
          </p:cNvPr>
          <p:cNvSpPr/>
          <p:nvPr/>
        </p:nvSpPr>
        <p:spPr>
          <a:xfrm>
            <a:off x="4627358" y="5397011"/>
            <a:ext cx="1849120" cy="717579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0" i="0" dirty="0">
                <a:solidFill>
                  <a:srgbClr val="202124"/>
                </a:solidFill>
                <a:effectLst/>
                <a:latin typeface="Apple SD Gothic Neo"/>
              </a:rPr>
              <a:t>Abnormal </a:t>
            </a:r>
          </a:p>
          <a:p>
            <a:pPr algn="ctr"/>
            <a:r>
              <a:rPr lang="en-US" altLang="ko-KR" b="0" i="0" dirty="0">
                <a:solidFill>
                  <a:srgbClr val="202124"/>
                </a:solidFill>
                <a:effectLst/>
                <a:latin typeface="Apple SD Gothic Neo"/>
              </a:rPr>
              <a:t>data change</a:t>
            </a:r>
            <a:endParaRPr lang="ko-KR" altLang="en-US" dirty="0"/>
          </a:p>
        </p:txBody>
      </p:sp>
      <p:sp>
        <p:nvSpPr>
          <p:cNvPr id="72" name="화살표: 오른쪽 71">
            <a:extLst>
              <a:ext uri="{FF2B5EF4-FFF2-40B4-BE49-F238E27FC236}">
                <a16:creationId xmlns:a16="http://schemas.microsoft.com/office/drawing/2014/main" id="{A0933D3C-9CD2-41C0-B556-3FC62C461C90}"/>
              </a:ext>
            </a:extLst>
          </p:cNvPr>
          <p:cNvSpPr/>
          <p:nvPr/>
        </p:nvSpPr>
        <p:spPr>
          <a:xfrm>
            <a:off x="5000449" y="3834316"/>
            <a:ext cx="2279526" cy="4673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3A63C4D3-CF59-4170-8738-333D2C061D68}"/>
              </a:ext>
            </a:extLst>
          </p:cNvPr>
          <p:cNvSpPr/>
          <p:nvPr/>
        </p:nvSpPr>
        <p:spPr>
          <a:xfrm>
            <a:off x="7406642" y="1721009"/>
            <a:ext cx="4234315" cy="469392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4" name="사각형: 둥근 모서리 73">
            <a:extLst>
              <a:ext uri="{FF2B5EF4-FFF2-40B4-BE49-F238E27FC236}">
                <a16:creationId xmlns:a16="http://schemas.microsoft.com/office/drawing/2014/main" id="{A6DFC14A-1B42-4C13-925F-66588745E411}"/>
              </a:ext>
            </a:extLst>
          </p:cNvPr>
          <p:cNvSpPr/>
          <p:nvPr/>
        </p:nvSpPr>
        <p:spPr>
          <a:xfrm>
            <a:off x="8017978" y="2191995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75" name="표 13">
            <a:extLst>
              <a:ext uri="{FF2B5EF4-FFF2-40B4-BE49-F238E27FC236}">
                <a16:creationId xmlns:a16="http://schemas.microsoft.com/office/drawing/2014/main" id="{20B99F19-39FD-4391-9F3D-D41F186BD4E2}"/>
              </a:ext>
            </a:extLst>
          </p:cNvPr>
          <p:cNvGraphicFramePr>
            <a:graphicFrameLocks noGrp="1"/>
          </p:cNvGraphicFramePr>
          <p:nvPr/>
        </p:nvGraphicFramePr>
        <p:xfrm>
          <a:off x="8130848" y="2284975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76" name="표 13">
            <a:extLst>
              <a:ext uri="{FF2B5EF4-FFF2-40B4-BE49-F238E27FC236}">
                <a16:creationId xmlns:a16="http://schemas.microsoft.com/office/drawing/2014/main" id="{BF34DF38-C6D9-4F36-878B-C8F93FB365A4}"/>
              </a:ext>
            </a:extLst>
          </p:cNvPr>
          <p:cNvGraphicFramePr>
            <a:graphicFrameLocks noGrp="1"/>
          </p:cNvGraphicFramePr>
          <p:nvPr/>
        </p:nvGraphicFramePr>
        <p:xfrm>
          <a:off x="8283248" y="2437375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FE5059A5-7753-4FD7-8E24-9B2A38D32AA3}"/>
              </a:ext>
            </a:extLst>
          </p:cNvPr>
          <p:cNvCxnSpPr>
            <a:cxnSpLocks/>
          </p:cNvCxnSpPr>
          <p:nvPr/>
        </p:nvCxnSpPr>
        <p:spPr>
          <a:xfrm rot="16200000" flipV="1">
            <a:off x="8348251" y="2428836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78" name="표 13">
            <a:extLst>
              <a:ext uri="{FF2B5EF4-FFF2-40B4-BE49-F238E27FC236}">
                <a16:creationId xmlns:a16="http://schemas.microsoft.com/office/drawing/2014/main" id="{B25D35C4-F4ED-4071-A00C-0AF9558330D8}"/>
              </a:ext>
            </a:extLst>
          </p:cNvPr>
          <p:cNvGraphicFramePr>
            <a:graphicFrameLocks noGrp="1"/>
          </p:cNvGraphicFramePr>
          <p:nvPr/>
        </p:nvGraphicFramePr>
        <p:xfrm>
          <a:off x="8435648" y="2589775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79" name="연결선: 꺾임 78">
            <a:extLst>
              <a:ext uri="{FF2B5EF4-FFF2-40B4-BE49-F238E27FC236}">
                <a16:creationId xmlns:a16="http://schemas.microsoft.com/office/drawing/2014/main" id="{A7CEB7AF-F21F-435C-B719-94D2BDB9DC7E}"/>
              </a:ext>
            </a:extLst>
          </p:cNvPr>
          <p:cNvCxnSpPr>
            <a:cxnSpLocks/>
          </p:cNvCxnSpPr>
          <p:nvPr/>
        </p:nvCxnSpPr>
        <p:spPr>
          <a:xfrm rot="16200000" flipV="1">
            <a:off x="8563300" y="2592666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0" name="모서리가 둥근 직사각형 23">
            <a:extLst>
              <a:ext uri="{FF2B5EF4-FFF2-40B4-BE49-F238E27FC236}">
                <a16:creationId xmlns:a16="http://schemas.microsoft.com/office/drawing/2014/main" id="{9AF9F080-1919-49A5-9546-D27116F73F0C}"/>
              </a:ext>
            </a:extLst>
          </p:cNvPr>
          <p:cNvSpPr/>
          <p:nvPr/>
        </p:nvSpPr>
        <p:spPr>
          <a:xfrm>
            <a:off x="8006769" y="1864448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1</a:t>
            </a:r>
          </a:p>
        </p:txBody>
      </p:sp>
      <p:sp>
        <p:nvSpPr>
          <p:cNvPr id="81" name="사각형: 둥근 모서리 80">
            <a:extLst>
              <a:ext uri="{FF2B5EF4-FFF2-40B4-BE49-F238E27FC236}">
                <a16:creationId xmlns:a16="http://schemas.microsoft.com/office/drawing/2014/main" id="{7618020E-3F2B-4755-8737-27B545E5639D}"/>
              </a:ext>
            </a:extLst>
          </p:cNvPr>
          <p:cNvSpPr/>
          <p:nvPr/>
        </p:nvSpPr>
        <p:spPr>
          <a:xfrm>
            <a:off x="10057383" y="2191995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82" name="표 13">
            <a:extLst>
              <a:ext uri="{FF2B5EF4-FFF2-40B4-BE49-F238E27FC236}">
                <a16:creationId xmlns:a16="http://schemas.microsoft.com/office/drawing/2014/main" id="{7DA29A43-1818-442D-BE06-8206118159B1}"/>
              </a:ext>
            </a:extLst>
          </p:cNvPr>
          <p:cNvGraphicFramePr>
            <a:graphicFrameLocks noGrp="1"/>
          </p:cNvGraphicFramePr>
          <p:nvPr/>
        </p:nvGraphicFramePr>
        <p:xfrm>
          <a:off x="10170253" y="2284975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83" name="표 13">
            <a:extLst>
              <a:ext uri="{FF2B5EF4-FFF2-40B4-BE49-F238E27FC236}">
                <a16:creationId xmlns:a16="http://schemas.microsoft.com/office/drawing/2014/main" id="{5F30C4BD-6B9C-4BB5-A1A7-A81F3C05E0FA}"/>
              </a:ext>
            </a:extLst>
          </p:cNvPr>
          <p:cNvGraphicFramePr>
            <a:graphicFrameLocks noGrp="1"/>
          </p:cNvGraphicFramePr>
          <p:nvPr/>
        </p:nvGraphicFramePr>
        <p:xfrm>
          <a:off x="10322653" y="2437375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84" name="연결선: 꺾임 83">
            <a:extLst>
              <a:ext uri="{FF2B5EF4-FFF2-40B4-BE49-F238E27FC236}">
                <a16:creationId xmlns:a16="http://schemas.microsoft.com/office/drawing/2014/main" id="{30891F11-6EC1-4362-B6B0-1E84855D5DE9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387656" y="2428836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85" name="표 13">
            <a:extLst>
              <a:ext uri="{FF2B5EF4-FFF2-40B4-BE49-F238E27FC236}">
                <a16:creationId xmlns:a16="http://schemas.microsoft.com/office/drawing/2014/main" id="{C393E90A-B1D7-44B6-A6A5-DB085133DCFF}"/>
              </a:ext>
            </a:extLst>
          </p:cNvPr>
          <p:cNvGraphicFramePr>
            <a:graphicFrameLocks noGrp="1"/>
          </p:cNvGraphicFramePr>
          <p:nvPr/>
        </p:nvGraphicFramePr>
        <p:xfrm>
          <a:off x="10475053" y="2589775"/>
          <a:ext cx="398320" cy="10537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0062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86" name="연결선: 꺾임 85">
            <a:extLst>
              <a:ext uri="{FF2B5EF4-FFF2-40B4-BE49-F238E27FC236}">
                <a16:creationId xmlns:a16="http://schemas.microsoft.com/office/drawing/2014/main" id="{5BD0329E-3312-4411-AE99-BD1B21ADC67B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602705" y="2592666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87" name="모서리가 둥근 직사각형 23">
            <a:extLst>
              <a:ext uri="{FF2B5EF4-FFF2-40B4-BE49-F238E27FC236}">
                <a16:creationId xmlns:a16="http://schemas.microsoft.com/office/drawing/2014/main" id="{1E73352D-33A2-4FA7-90B4-BB398968B016}"/>
              </a:ext>
            </a:extLst>
          </p:cNvPr>
          <p:cNvSpPr/>
          <p:nvPr/>
        </p:nvSpPr>
        <p:spPr>
          <a:xfrm>
            <a:off x="10046174" y="1864448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2</a:t>
            </a:r>
          </a:p>
        </p:txBody>
      </p:sp>
      <p:sp>
        <p:nvSpPr>
          <p:cNvPr id="88" name="사각형: 둥근 모서리 87">
            <a:extLst>
              <a:ext uri="{FF2B5EF4-FFF2-40B4-BE49-F238E27FC236}">
                <a16:creationId xmlns:a16="http://schemas.microsoft.com/office/drawing/2014/main" id="{66EF34DA-170F-4E7B-873B-869EAFB22ED3}"/>
              </a:ext>
            </a:extLst>
          </p:cNvPr>
          <p:cNvSpPr/>
          <p:nvPr/>
        </p:nvSpPr>
        <p:spPr>
          <a:xfrm>
            <a:off x="7989849" y="4772197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89" name="표 13">
            <a:extLst>
              <a:ext uri="{FF2B5EF4-FFF2-40B4-BE49-F238E27FC236}">
                <a16:creationId xmlns:a16="http://schemas.microsoft.com/office/drawing/2014/main" id="{32AC0064-CA8B-4445-A844-3710F3BE4EE7}"/>
              </a:ext>
            </a:extLst>
          </p:cNvPr>
          <p:cNvGraphicFramePr>
            <a:graphicFrameLocks noGrp="1"/>
          </p:cNvGraphicFramePr>
          <p:nvPr/>
        </p:nvGraphicFramePr>
        <p:xfrm>
          <a:off x="8102719" y="4865177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90" name="표 13">
            <a:extLst>
              <a:ext uri="{FF2B5EF4-FFF2-40B4-BE49-F238E27FC236}">
                <a16:creationId xmlns:a16="http://schemas.microsoft.com/office/drawing/2014/main" id="{97F87711-1223-42DC-BC6A-D3A7FFF26D33}"/>
              </a:ext>
            </a:extLst>
          </p:cNvPr>
          <p:cNvGraphicFramePr>
            <a:graphicFrameLocks noGrp="1"/>
          </p:cNvGraphicFramePr>
          <p:nvPr/>
        </p:nvGraphicFramePr>
        <p:xfrm>
          <a:off x="8255119" y="5017577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91" name="연결선: 꺾임 90">
            <a:extLst>
              <a:ext uri="{FF2B5EF4-FFF2-40B4-BE49-F238E27FC236}">
                <a16:creationId xmlns:a16="http://schemas.microsoft.com/office/drawing/2014/main" id="{D1C343C1-5875-4596-9AC8-97ABBCBAB408}"/>
              </a:ext>
            </a:extLst>
          </p:cNvPr>
          <p:cNvCxnSpPr>
            <a:cxnSpLocks/>
          </p:cNvCxnSpPr>
          <p:nvPr/>
        </p:nvCxnSpPr>
        <p:spPr>
          <a:xfrm rot="16200000" flipV="1">
            <a:off x="8320122" y="5009038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92" name="표 13">
            <a:extLst>
              <a:ext uri="{FF2B5EF4-FFF2-40B4-BE49-F238E27FC236}">
                <a16:creationId xmlns:a16="http://schemas.microsoft.com/office/drawing/2014/main" id="{195476B8-C511-4385-8F0C-D70DB1FB30D5}"/>
              </a:ext>
            </a:extLst>
          </p:cNvPr>
          <p:cNvGraphicFramePr>
            <a:graphicFrameLocks noGrp="1"/>
          </p:cNvGraphicFramePr>
          <p:nvPr/>
        </p:nvGraphicFramePr>
        <p:xfrm>
          <a:off x="8407519" y="5169977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93" name="연결선: 꺾임 92">
            <a:extLst>
              <a:ext uri="{FF2B5EF4-FFF2-40B4-BE49-F238E27FC236}">
                <a16:creationId xmlns:a16="http://schemas.microsoft.com/office/drawing/2014/main" id="{BA3CDDF0-A196-42FA-A296-3BB3901CADDA}"/>
              </a:ext>
            </a:extLst>
          </p:cNvPr>
          <p:cNvCxnSpPr>
            <a:cxnSpLocks/>
          </p:cNvCxnSpPr>
          <p:nvPr/>
        </p:nvCxnSpPr>
        <p:spPr>
          <a:xfrm rot="16200000" flipV="1">
            <a:off x="8535171" y="5172868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4" name="모서리가 둥근 직사각형 23">
            <a:extLst>
              <a:ext uri="{FF2B5EF4-FFF2-40B4-BE49-F238E27FC236}">
                <a16:creationId xmlns:a16="http://schemas.microsoft.com/office/drawing/2014/main" id="{B1D4FB6D-58D0-4A29-8CBB-91E9A2CA90E2}"/>
              </a:ext>
            </a:extLst>
          </p:cNvPr>
          <p:cNvSpPr/>
          <p:nvPr/>
        </p:nvSpPr>
        <p:spPr>
          <a:xfrm>
            <a:off x="7978640" y="4444650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3</a:t>
            </a:r>
          </a:p>
        </p:txBody>
      </p:sp>
      <p:sp>
        <p:nvSpPr>
          <p:cNvPr id="95" name="사각형: 둥근 모서리 94">
            <a:extLst>
              <a:ext uri="{FF2B5EF4-FFF2-40B4-BE49-F238E27FC236}">
                <a16:creationId xmlns:a16="http://schemas.microsoft.com/office/drawing/2014/main" id="{A18CFBED-B882-4BBE-8E8C-167AB2A602C4}"/>
              </a:ext>
            </a:extLst>
          </p:cNvPr>
          <p:cNvSpPr/>
          <p:nvPr/>
        </p:nvSpPr>
        <p:spPr>
          <a:xfrm>
            <a:off x="10014941" y="4770362"/>
            <a:ext cx="937275" cy="1546244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6" name="표 13">
            <a:extLst>
              <a:ext uri="{FF2B5EF4-FFF2-40B4-BE49-F238E27FC236}">
                <a16:creationId xmlns:a16="http://schemas.microsoft.com/office/drawing/2014/main" id="{DBD137F3-93BB-4DBB-A808-C191ACD56699}"/>
              </a:ext>
            </a:extLst>
          </p:cNvPr>
          <p:cNvGraphicFramePr>
            <a:graphicFrameLocks noGrp="1"/>
          </p:cNvGraphicFramePr>
          <p:nvPr/>
        </p:nvGraphicFramePr>
        <p:xfrm>
          <a:off x="10127811" y="4863342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graphicFrame>
        <p:nvGraphicFramePr>
          <p:cNvPr id="97" name="표 13">
            <a:extLst>
              <a:ext uri="{FF2B5EF4-FFF2-40B4-BE49-F238E27FC236}">
                <a16:creationId xmlns:a16="http://schemas.microsoft.com/office/drawing/2014/main" id="{8EBB3809-3BAC-4D89-9EAC-8682C0EDDEAA}"/>
              </a:ext>
            </a:extLst>
          </p:cNvPr>
          <p:cNvGraphicFramePr>
            <a:graphicFrameLocks noGrp="1"/>
          </p:cNvGraphicFramePr>
          <p:nvPr/>
        </p:nvGraphicFramePr>
        <p:xfrm>
          <a:off x="10280211" y="5015742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98" name="연결선: 꺾임 97">
            <a:extLst>
              <a:ext uri="{FF2B5EF4-FFF2-40B4-BE49-F238E27FC236}">
                <a16:creationId xmlns:a16="http://schemas.microsoft.com/office/drawing/2014/main" id="{D72625BC-1427-42AA-8707-F12F99B8BB34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345214" y="5007203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99" name="표 13">
            <a:extLst>
              <a:ext uri="{FF2B5EF4-FFF2-40B4-BE49-F238E27FC236}">
                <a16:creationId xmlns:a16="http://schemas.microsoft.com/office/drawing/2014/main" id="{64A7842F-C95A-4FC7-A001-108DAD76ED1B}"/>
              </a:ext>
            </a:extLst>
          </p:cNvPr>
          <p:cNvGraphicFramePr>
            <a:graphicFrameLocks noGrp="1"/>
          </p:cNvGraphicFramePr>
          <p:nvPr/>
        </p:nvGraphicFramePr>
        <p:xfrm>
          <a:off x="10432611" y="5168142"/>
          <a:ext cx="398320" cy="10673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60">
                  <a:extLst>
                    <a:ext uri="{9D8B030D-6E8A-4147-A177-3AD203B41FA5}">
                      <a16:colId xmlns:a16="http://schemas.microsoft.com/office/drawing/2014/main" val="1055160405"/>
                    </a:ext>
                  </a:extLst>
                </a:gridCol>
                <a:gridCol w="199160">
                  <a:extLst>
                    <a:ext uri="{9D8B030D-6E8A-4147-A177-3AD203B41FA5}">
                      <a16:colId xmlns:a16="http://schemas.microsoft.com/office/drawing/2014/main" val="1798471908"/>
                    </a:ext>
                  </a:extLst>
                </a:gridCol>
              </a:tblGrid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Hash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of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the</a:t>
                      </a:r>
                      <a:r>
                        <a:rPr lang="ko-KR" altLang="en-US" sz="300" dirty="0"/>
                        <a:t> </a:t>
                      </a:r>
                      <a:r>
                        <a:rPr lang="en-US" altLang="ko-KR" sz="300" dirty="0"/>
                        <a:t>block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605198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Index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" b="1" dirty="0"/>
                        <a:t>Previous</a:t>
                      </a:r>
                    </a:p>
                    <a:p>
                      <a:pPr algn="ctr" latinLnBrk="1"/>
                      <a:r>
                        <a:rPr lang="en-US" altLang="ko-KR" sz="100" b="1" dirty="0"/>
                        <a:t>Block hash</a:t>
                      </a:r>
                      <a:endParaRPr lang="ko-KR" altLang="en-US" sz="100" b="1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386223542"/>
                  </a:ext>
                </a:extLst>
              </a:tr>
              <a:tr h="114234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Time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Nonce</a:t>
                      </a:r>
                      <a:endParaRPr lang="ko-KR" altLang="en-US" sz="300" dirty="0"/>
                    </a:p>
                  </a:txBody>
                  <a:tcPr marL="27009" marR="27009" marT="13504" marB="13504"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872320731"/>
                  </a:ext>
                </a:extLst>
              </a:tr>
              <a:tr h="15837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Count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94888809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#1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34894711"/>
                  </a:ext>
                </a:extLst>
              </a:tr>
              <a:tr h="83920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#2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1720543"/>
                  </a:ext>
                </a:extLst>
              </a:tr>
              <a:tr h="228468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</a:p>
                    <a:p>
                      <a:pPr algn="ctr" latinLnBrk="1"/>
                      <a:r>
                        <a:rPr lang="en-US" altLang="ko-KR" sz="300" dirty="0"/>
                        <a:t>.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76562641"/>
                  </a:ext>
                </a:extLst>
              </a:tr>
              <a:tr h="11423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300" dirty="0"/>
                        <a:t>Transaction #3</a:t>
                      </a:r>
                      <a:endParaRPr lang="ko-KR" altLang="en-US" sz="300" dirty="0"/>
                    </a:p>
                  </a:txBody>
                  <a:tcPr marL="43994" marR="43994" marT="21997" marB="21997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61427048"/>
                  </a:ext>
                </a:extLst>
              </a:tr>
            </a:tbl>
          </a:graphicData>
        </a:graphic>
      </p:graphicFrame>
      <p:cxnSp>
        <p:nvCxnSpPr>
          <p:cNvPr id="100" name="연결선: 꺾임 99">
            <a:extLst>
              <a:ext uri="{FF2B5EF4-FFF2-40B4-BE49-F238E27FC236}">
                <a16:creationId xmlns:a16="http://schemas.microsoft.com/office/drawing/2014/main" id="{065C5467-ECF7-41C3-9A84-B32A48C387A2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560263" y="5171033"/>
            <a:ext cx="254313" cy="134622"/>
          </a:xfrm>
          <a:prstGeom prst="bentConnector3">
            <a:avLst/>
          </a:prstGeom>
          <a:ln w="9525"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01" name="모서리가 둥근 직사각형 23">
            <a:extLst>
              <a:ext uri="{FF2B5EF4-FFF2-40B4-BE49-F238E27FC236}">
                <a16:creationId xmlns:a16="http://schemas.microsoft.com/office/drawing/2014/main" id="{61F0D10D-040C-46CC-BB7F-348B65F3CE5E}"/>
              </a:ext>
            </a:extLst>
          </p:cNvPr>
          <p:cNvSpPr/>
          <p:nvPr/>
        </p:nvSpPr>
        <p:spPr>
          <a:xfrm>
            <a:off x="10003732" y="4442815"/>
            <a:ext cx="937275" cy="334824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400" b="1" dirty="0">
                <a:solidFill>
                  <a:prstClr val="white"/>
                </a:solidFill>
              </a:rPr>
              <a:t>Node 4</a:t>
            </a:r>
          </a:p>
        </p:txBody>
      </p:sp>
      <p:cxnSp>
        <p:nvCxnSpPr>
          <p:cNvPr id="102" name="직선 화살표 연결선 101">
            <a:extLst>
              <a:ext uri="{FF2B5EF4-FFF2-40B4-BE49-F238E27FC236}">
                <a16:creationId xmlns:a16="http://schemas.microsoft.com/office/drawing/2014/main" id="{387E60C3-0EE1-41A5-A037-46C86CE7D948}"/>
              </a:ext>
            </a:extLst>
          </p:cNvPr>
          <p:cNvCxnSpPr/>
          <p:nvPr/>
        </p:nvCxnSpPr>
        <p:spPr>
          <a:xfrm>
            <a:off x="9100957" y="2899569"/>
            <a:ext cx="812800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직선 화살표 연결선 102">
            <a:extLst>
              <a:ext uri="{FF2B5EF4-FFF2-40B4-BE49-F238E27FC236}">
                <a16:creationId xmlns:a16="http://schemas.microsoft.com/office/drawing/2014/main" id="{B7371CB5-2006-41EA-B48C-AE888B15B587}"/>
              </a:ext>
            </a:extLst>
          </p:cNvPr>
          <p:cNvCxnSpPr/>
          <p:nvPr/>
        </p:nvCxnSpPr>
        <p:spPr>
          <a:xfrm>
            <a:off x="9100957" y="5256689"/>
            <a:ext cx="812800" cy="0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직선 화살표 연결선 103">
            <a:extLst>
              <a:ext uri="{FF2B5EF4-FFF2-40B4-BE49-F238E27FC236}">
                <a16:creationId xmlns:a16="http://schemas.microsoft.com/office/drawing/2014/main" id="{49E2FEC5-2CE8-4D60-8441-E66B350C3CBA}"/>
              </a:ext>
            </a:extLst>
          </p:cNvPr>
          <p:cNvCxnSpPr>
            <a:cxnSpLocks/>
          </p:cNvCxnSpPr>
          <p:nvPr/>
        </p:nvCxnSpPr>
        <p:spPr>
          <a:xfrm flipV="1">
            <a:off x="9209314" y="3738240"/>
            <a:ext cx="704443" cy="834079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직선 화살표 연결선 104">
            <a:extLst>
              <a:ext uri="{FF2B5EF4-FFF2-40B4-BE49-F238E27FC236}">
                <a16:creationId xmlns:a16="http://schemas.microsoft.com/office/drawing/2014/main" id="{7A46E69C-B551-4449-81ED-B69CDF03D4B0}"/>
              </a:ext>
            </a:extLst>
          </p:cNvPr>
          <p:cNvCxnSpPr>
            <a:cxnSpLocks/>
          </p:cNvCxnSpPr>
          <p:nvPr/>
        </p:nvCxnSpPr>
        <p:spPr>
          <a:xfrm>
            <a:off x="9224593" y="3742648"/>
            <a:ext cx="723368" cy="863018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직선 화살표 연결선 105">
            <a:extLst>
              <a:ext uri="{FF2B5EF4-FFF2-40B4-BE49-F238E27FC236}">
                <a16:creationId xmlns:a16="http://schemas.microsoft.com/office/drawing/2014/main" id="{9CB9EDEF-6341-49B3-8F88-E6BF620B566E}"/>
              </a:ext>
            </a:extLst>
          </p:cNvPr>
          <p:cNvCxnSpPr>
            <a:cxnSpLocks/>
          </p:cNvCxnSpPr>
          <p:nvPr/>
        </p:nvCxnSpPr>
        <p:spPr>
          <a:xfrm>
            <a:off x="8411793" y="3874929"/>
            <a:ext cx="23855" cy="537195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직선 화살표 연결선 106">
            <a:extLst>
              <a:ext uri="{FF2B5EF4-FFF2-40B4-BE49-F238E27FC236}">
                <a16:creationId xmlns:a16="http://schemas.microsoft.com/office/drawing/2014/main" id="{9EA81A13-F0E3-4ABD-9224-FAB602283176}"/>
              </a:ext>
            </a:extLst>
          </p:cNvPr>
          <p:cNvCxnSpPr>
            <a:cxnSpLocks/>
          </p:cNvCxnSpPr>
          <p:nvPr/>
        </p:nvCxnSpPr>
        <p:spPr>
          <a:xfrm>
            <a:off x="10497958" y="3853960"/>
            <a:ext cx="23855" cy="537195"/>
          </a:xfrm>
          <a:prstGeom prst="straightConnector1">
            <a:avLst/>
          </a:prstGeom>
          <a:ln w="5715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>
            <a:extLst>
              <a:ext uri="{FF2B5EF4-FFF2-40B4-BE49-F238E27FC236}">
                <a16:creationId xmlns:a16="http://schemas.microsoft.com/office/drawing/2014/main" id="{61B8483E-671D-4D1D-9078-1E61C0866B3E}"/>
              </a:ext>
            </a:extLst>
          </p:cNvPr>
          <p:cNvSpPr txBox="1"/>
          <p:nvPr/>
        </p:nvSpPr>
        <p:spPr>
          <a:xfrm>
            <a:off x="5624541" y="3504713"/>
            <a:ext cx="1693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 err="1"/>
              <a:t>PoW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3903407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4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0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 dirty="0">
                  <a:solidFill>
                    <a:schemeClr val="bg1"/>
                  </a:solidFill>
                  <a:ea typeface="맑은 고딕"/>
                </a:rPr>
                <a:t>3</a:t>
              </a: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966942" y="622388"/>
            <a:ext cx="3615231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Details</a:t>
            </a:r>
            <a:endParaRPr lang="ko-KR" altLang="en-US" sz="2000" b="1" dirty="0">
              <a:solidFill>
                <a:srgbClr val="595959"/>
              </a:solidFill>
              <a:ea typeface="맑은 고딕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938068" y="1139755"/>
            <a:ext cx="3197194" cy="37388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Web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Application Demo Video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4564E1D-65C0-46D0-9DCF-6D03D13D0A9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464" y="1538070"/>
            <a:ext cx="4011316" cy="4910027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34404350-70F3-4768-9B87-DEB88CE72E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0549" y="1525855"/>
            <a:ext cx="4180380" cy="4934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704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4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0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 dirty="0">
                  <a:solidFill>
                    <a:schemeClr val="bg1"/>
                  </a:solidFill>
                  <a:ea typeface="맑은 고딕"/>
                </a:rPr>
                <a:t>3</a:t>
              </a: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966942" y="622388"/>
            <a:ext cx="3615231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Details</a:t>
            </a:r>
            <a:endParaRPr lang="ko-KR" altLang="en-US" sz="2000" b="1" dirty="0">
              <a:solidFill>
                <a:srgbClr val="595959"/>
              </a:solidFill>
              <a:ea typeface="맑은 고딕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938068" y="1139755"/>
            <a:ext cx="3197194" cy="37388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Web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Application Demo Video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pic>
        <p:nvPicPr>
          <p:cNvPr id="2" name="KakaoTalk_20210610_192135703">
            <a:hlinkClick r:id="" action="ppaction://media"/>
            <a:extLst>
              <a:ext uri="{FF2B5EF4-FFF2-40B4-BE49-F238E27FC236}">
                <a16:creationId xmlns:a16="http://schemas.microsoft.com/office/drawing/2014/main" id="{12AAD03F-BC88-46E1-8B31-50140B32D4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30851" y="1530405"/>
            <a:ext cx="8730297" cy="49071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98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4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0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 dirty="0">
                  <a:solidFill>
                    <a:schemeClr val="bg1"/>
                  </a:solidFill>
                  <a:ea typeface="맑은 고딕"/>
                </a:rPr>
                <a:t>3</a:t>
              </a: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966942" y="622388"/>
            <a:ext cx="3615231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Details</a:t>
            </a:r>
            <a:endParaRPr lang="ko-KR" altLang="en-US" sz="2000" b="1" dirty="0">
              <a:solidFill>
                <a:srgbClr val="595959"/>
              </a:solidFill>
              <a:ea typeface="맑은 고딕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938068" y="1139755"/>
            <a:ext cx="3197194" cy="37388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Web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Application Demo Video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pic>
        <p:nvPicPr>
          <p:cNvPr id="2" name="bandicam 2021-06-10 22-02-49-333">
            <a:hlinkClick r:id="" action="ppaction://media"/>
            <a:extLst>
              <a:ext uri="{FF2B5EF4-FFF2-40B4-BE49-F238E27FC236}">
                <a16:creationId xmlns:a16="http://schemas.microsoft.com/office/drawing/2014/main" id="{E8FD48F6-00FE-4B21-B1BD-28CE44269F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60602" y="1649559"/>
            <a:ext cx="8446651" cy="475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069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1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8" name="직사각형 57"/>
          <p:cNvSpPr/>
          <p:nvPr/>
        </p:nvSpPr>
        <p:spPr>
          <a:xfrm>
            <a:off x="299085" y="589461"/>
            <a:ext cx="1898367" cy="63735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>
              <a:lnSpc>
                <a:spcPct val="150000"/>
              </a:lnSpc>
              <a:defRPr lang="ko-KR" altLang="en-US"/>
            </a:pPr>
            <a:r>
              <a:rPr lang="en-US" altLang="ko-KR" sz="2400" b="1">
                <a:solidFill>
                  <a:prstClr val="black">
                    <a:lumMod val="65000"/>
                    <a:lumOff val="35000"/>
                  </a:prstClr>
                </a:solidFill>
              </a:rPr>
              <a:t>CONTENTS </a:t>
            </a:r>
          </a:p>
        </p:txBody>
      </p:sp>
      <p:sp>
        <p:nvSpPr>
          <p:cNvPr id="59" name="직사각형 58"/>
          <p:cNvSpPr/>
          <p:nvPr/>
        </p:nvSpPr>
        <p:spPr>
          <a:xfrm>
            <a:off x="2645727" y="1823414"/>
            <a:ext cx="4756226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Business overview and introduction</a:t>
            </a:r>
          </a:p>
        </p:txBody>
      </p:sp>
      <p:grpSp>
        <p:nvGrpSpPr>
          <p:cNvPr id="12" name="그룹 11"/>
          <p:cNvGrpSpPr/>
          <p:nvPr/>
        </p:nvGrpSpPr>
        <p:grpSpPr>
          <a:xfrm rot="2700000">
            <a:off x="2174009" y="1903148"/>
            <a:ext cx="389086" cy="394883"/>
            <a:chOff x="1073150" y="1506390"/>
            <a:chExt cx="389086" cy="394883"/>
          </a:xfrm>
        </p:grpSpPr>
        <p:sp>
          <p:nvSpPr>
            <p:cNvPr id="13" name="눈물 방울 12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 rot="18900000">
              <a:off x="1104870" y="1533426"/>
              <a:ext cx="262414" cy="3591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>
                  <a:solidFill>
                    <a:prstClr val="white"/>
                  </a:solidFill>
                </a:rPr>
                <a:t>1</a:t>
              </a:r>
              <a:endParaRPr lang="ko-KR" altLang="en-US" sz="1400">
                <a:solidFill>
                  <a:prstClr val="black"/>
                </a:solidFill>
              </a:endParaRPr>
            </a:p>
          </p:txBody>
        </p:sp>
      </p:grpSp>
      <p:grpSp>
        <p:nvGrpSpPr>
          <p:cNvPr id="16" name="그룹 15"/>
          <p:cNvGrpSpPr/>
          <p:nvPr/>
        </p:nvGrpSpPr>
        <p:grpSpPr>
          <a:xfrm rot="2700000">
            <a:off x="2174012" y="5158190"/>
            <a:ext cx="389086" cy="394889"/>
            <a:chOff x="1073150" y="1506390"/>
            <a:chExt cx="389086" cy="394889"/>
          </a:xfrm>
        </p:grpSpPr>
        <p:sp>
          <p:nvSpPr>
            <p:cNvPr id="17" name="눈물 방울 16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 rot="18900000">
              <a:off x="1108455" y="1531947"/>
              <a:ext cx="26241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 dirty="0">
                  <a:solidFill>
                    <a:prstClr val="white"/>
                  </a:solidFill>
                </a:rPr>
                <a:t>4</a:t>
              </a:r>
              <a:endParaRPr lang="ko-KR" altLang="en-US" sz="1400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그룹 19"/>
          <p:cNvGrpSpPr/>
          <p:nvPr/>
        </p:nvGrpSpPr>
        <p:grpSpPr>
          <a:xfrm rot="2700000">
            <a:off x="2174012" y="2988160"/>
            <a:ext cx="389086" cy="394889"/>
            <a:chOff x="1073150" y="1506390"/>
            <a:chExt cx="389086" cy="394889"/>
          </a:xfrm>
        </p:grpSpPr>
        <p:sp>
          <p:nvSpPr>
            <p:cNvPr id="21" name="눈물 방울 20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22" name="직사각형 21"/>
            <p:cNvSpPr/>
            <p:nvPr/>
          </p:nvSpPr>
          <p:spPr>
            <a:xfrm rot="18900000">
              <a:off x="1108452" y="1531947"/>
              <a:ext cx="26241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 dirty="0">
                  <a:solidFill>
                    <a:prstClr val="white"/>
                  </a:solidFill>
                </a:rPr>
                <a:t>2</a:t>
              </a:r>
              <a:endParaRPr lang="ko-KR" altLang="en-US" sz="1400" dirty="0">
                <a:solidFill>
                  <a:prstClr val="black"/>
                </a:solidFill>
              </a:endParaRP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2645727" y="5078462"/>
            <a:ext cx="3430289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E</a:t>
            </a:r>
            <a:r>
              <a:rPr lang="ko-KR" altLang="en-US" sz="20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xpectation</a:t>
            </a:r>
            <a:r>
              <a:rPr lang="ko-KR" altLang="en-US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E</a:t>
            </a:r>
            <a:r>
              <a:rPr lang="ko-KR" altLang="en-US" sz="20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ffectiveness</a:t>
            </a:r>
            <a:endParaRPr lang="ko-KR" altLang="en-US" sz="20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8C97775B-B3FE-48C8-B829-0E475ABB694C}"/>
              </a:ext>
            </a:extLst>
          </p:cNvPr>
          <p:cNvSpPr/>
          <p:nvPr/>
        </p:nvSpPr>
        <p:spPr>
          <a:xfrm>
            <a:off x="2645727" y="2908430"/>
            <a:ext cx="5109518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chemeClr val="accent3">
                    <a:lumMod val="50000"/>
                  </a:schemeClr>
                </a:solidFill>
                <a:ea typeface="맑은 고딕"/>
              </a:rPr>
              <a:t>Product </a:t>
            </a: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D</a:t>
            </a:r>
            <a:r>
              <a:rPr lang="ko-KR" altLang="en-US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e</a:t>
            </a:r>
            <a:r>
              <a:rPr lang="en-US" altLang="ko-KR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velopment</a:t>
            </a:r>
            <a:r>
              <a:rPr lang="en-US" altLang="ko-KR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plan introduction</a:t>
            </a:r>
            <a:endParaRPr lang="ko-KR" altLang="en-US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F20897F4-0DB4-490D-96FF-2A2C3763D482}"/>
              </a:ext>
            </a:extLst>
          </p:cNvPr>
          <p:cNvGrpSpPr/>
          <p:nvPr/>
        </p:nvGrpSpPr>
        <p:grpSpPr>
          <a:xfrm rot="2700000">
            <a:off x="2174012" y="4073175"/>
            <a:ext cx="389086" cy="394889"/>
            <a:chOff x="1073150" y="1506390"/>
            <a:chExt cx="389086" cy="394889"/>
          </a:xfrm>
        </p:grpSpPr>
        <p:sp>
          <p:nvSpPr>
            <p:cNvPr id="28" name="눈물 방울 27">
              <a:extLst>
                <a:ext uri="{FF2B5EF4-FFF2-40B4-BE49-F238E27FC236}">
                  <a16:creationId xmlns:a16="http://schemas.microsoft.com/office/drawing/2014/main" id="{B9AF5735-07D6-4671-BE5F-009BAF79C5E9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29" name="직사각형 28">
              <a:extLst>
                <a:ext uri="{FF2B5EF4-FFF2-40B4-BE49-F238E27FC236}">
                  <a16:creationId xmlns:a16="http://schemas.microsoft.com/office/drawing/2014/main" id="{4F6D9B29-4A1B-4557-A002-9D4AF7EC6AB1}"/>
                </a:ext>
              </a:extLst>
            </p:cNvPr>
            <p:cNvSpPr/>
            <p:nvPr/>
          </p:nvSpPr>
          <p:spPr>
            <a:xfrm rot="18900000">
              <a:off x="1105043" y="1533359"/>
              <a:ext cx="262414" cy="3596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 dirty="0">
                  <a:solidFill>
                    <a:prstClr val="white"/>
                  </a:solidFill>
                </a:rPr>
                <a:t>3</a:t>
              </a:r>
              <a:endParaRPr lang="ko-KR" altLang="en-US" sz="1400" dirty="0">
                <a:solidFill>
                  <a:prstClr val="black"/>
                </a:solidFill>
              </a:endParaRPr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7F5D772D-EF3C-4E1B-8B06-33D61A40DBE0}"/>
              </a:ext>
            </a:extLst>
          </p:cNvPr>
          <p:cNvSpPr/>
          <p:nvPr/>
        </p:nvSpPr>
        <p:spPr>
          <a:xfrm>
            <a:off x="2645727" y="3993446"/>
            <a:ext cx="2416046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chemeClr val="accent3">
                    <a:lumMod val="50000"/>
                  </a:schemeClr>
                </a:solidFill>
                <a:ea typeface="맑은 고딕"/>
              </a:rPr>
              <a:t>Product details</a:t>
            </a:r>
            <a:endParaRPr lang="ko-KR" dirty="0">
              <a:solidFill>
                <a:schemeClr val="accent3">
                  <a:lumMod val="50000"/>
                </a:schemeClr>
              </a:solidFill>
              <a:ea typeface="맑은 고딕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4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09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 dirty="0">
                  <a:solidFill>
                    <a:schemeClr val="bg1"/>
                  </a:solidFill>
                  <a:ea typeface="맑은 고딕"/>
                </a:rPr>
                <a:t>3</a:t>
              </a:r>
            </a:p>
          </p:txBody>
        </p:sp>
      </p:grpSp>
      <p:sp>
        <p:nvSpPr>
          <p:cNvPr id="34" name="직사각형 33"/>
          <p:cNvSpPr/>
          <p:nvPr/>
        </p:nvSpPr>
        <p:spPr>
          <a:xfrm>
            <a:off x="966942" y="622388"/>
            <a:ext cx="3615231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Details</a:t>
            </a:r>
            <a:endParaRPr lang="ko-KR" altLang="en-US" sz="2000" b="1" dirty="0">
              <a:solidFill>
                <a:srgbClr val="595959"/>
              </a:solidFill>
              <a:ea typeface="맑은 고딕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938068" y="1139755"/>
            <a:ext cx="3197194" cy="37388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Web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Application Demo Video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A85C54A1-B9C6-426B-96FC-1BEC58E242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5185" y="1649559"/>
            <a:ext cx="7437486" cy="4800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920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39FE5B4-D3B4-490D-B25F-70205928C96F}"/>
              </a:ext>
            </a:extLst>
          </p:cNvPr>
          <p:cNvGrpSpPr/>
          <p:nvPr/>
        </p:nvGrpSpPr>
        <p:grpSpPr>
          <a:xfrm>
            <a:off x="129766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ABF9B8B-9B8E-446D-A6C4-54104A2D3DEE}"/>
                </a:ext>
              </a:extLst>
            </p:cNvPr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DAE15DE0-4687-4692-8A2E-475CD51ED578}"/>
                </a:ext>
              </a:extLst>
            </p:cNvPr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97639B4E-6815-451D-A68D-60D08FDE57C3}"/>
                </a:ext>
              </a:extLst>
            </p:cNvPr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EBAC738-C9C6-47E2-A833-7C0F0E40363E}"/>
              </a:ext>
            </a:extLst>
          </p:cNvPr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>
              <a:extLst>
                <a:ext uri="{FF2B5EF4-FFF2-40B4-BE49-F238E27FC236}">
                  <a16:creationId xmlns:a16="http://schemas.microsoft.com/office/drawing/2014/main" id="{3D91DE22-FA8E-455E-B688-98C9AC9C0617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0187D0F-14C1-43DF-ABEB-DC1501ACFDD5}"/>
                </a:ext>
              </a:extLst>
            </p:cNvPr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>
                  <a:solidFill>
                    <a:schemeClr val="bg1"/>
                  </a:solidFill>
                  <a:ea typeface="맑은 고딕"/>
                </a:rPr>
                <a:t>2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8B733CC-358D-4819-A641-4EA0D455A657}"/>
              </a:ext>
            </a:extLst>
          </p:cNvPr>
          <p:cNvGrpSpPr/>
          <p:nvPr/>
        </p:nvGrpSpPr>
        <p:grpSpPr>
          <a:xfrm rot="2700000">
            <a:off x="494604" y="688694"/>
            <a:ext cx="389086" cy="394889"/>
            <a:chOff x="1073150" y="1506390"/>
            <a:chExt cx="389086" cy="394889"/>
          </a:xfrm>
        </p:grpSpPr>
        <p:sp>
          <p:nvSpPr>
            <p:cNvPr id="16" name="눈물 방울 15">
              <a:extLst>
                <a:ext uri="{FF2B5EF4-FFF2-40B4-BE49-F238E27FC236}">
                  <a16:creationId xmlns:a16="http://schemas.microsoft.com/office/drawing/2014/main" id="{658BEBF9-4CE8-4F93-94F7-2A9287F021AB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23FA192-B97C-4B7C-BE2B-2AFDDA3C86C1}"/>
                </a:ext>
              </a:extLst>
            </p:cNvPr>
            <p:cNvSpPr/>
            <p:nvPr/>
          </p:nvSpPr>
          <p:spPr>
            <a:xfrm rot="18900000">
              <a:off x="1108455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 dirty="0">
                  <a:solidFill>
                    <a:schemeClr val="bg1"/>
                  </a:solidFill>
                  <a:ea typeface="맑은 고딕"/>
                </a:rPr>
                <a:t>3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C8B83D6-6344-409C-8C62-BA923E6458FB}"/>
              </a:ext>
            </a:extLst>
          </p:cNvPr>
          <p:cNvSpPr/>
          <p:nvPr/>
        </p:nvSpPr>
        <p:spPr>
          <a:xfrm>
            <a:off x="926289" y="610743"/>
            <a:ext cx="4360734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Details</a:t>
            </a:r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CB5C83A-1DE4-455D-8D7A-1556E7ADE624}"/>
              </a:ext>
            </a:extLst>
          </p:cNvPr>
          <p:cNvSpPr/>
          <p:nvPr/>
        </p:nvSpPr>
        <p:spPr>
          <a:xfrm>
            <a:off x="938068" y="1139755"/>
            <a:ext cx="3197194" cy="37388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Block chain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Structure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18CA398F-811D-43B9-9F15-5117BDFB9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037" y="2036369"/>
            <a:ext cx="4552368" cy="4164801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D23A3D99-8291-4EFA-8512-0A8389FCEB3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5499" y="1869837"/>
            <a:ext cx="885082" cy="88508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AD644E-60A0-4E87-BEC1-AE61B27E7006}"/>
              </a:ext>
            </a:extLst>
          </p:cNvPr>
          <p:cNvSpPr txBox="1"/>
          <p:nvPr/>
        </p:nvSpPr>
        <p:spPr>
          <a:xfrm>
            <a:off x="5864466" y="3615847"/>
            <a:ext cx="54344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서비스나 재화를 제공하는 가게들과 제휴를 맺어</a:t>
            </a:r>
            <a:endParaRPr lang="en-US" altLang="ko-KR" sz="1600" b="1" dirty="0"/>
          </a:p>
          <a:p>
            <a:r>
              <a:rPr lang="ko-KR" altLang="en-US" sz="1600" b="1" dirty="0"/>
              <a:t>마켓 노드로 각각 가게들에게 지갑 주소를 부여</a:t>
            </a:r>
            <a:endParaRPr lang="en-US" altLang="ko-KR" sz="1600" b="1" dirty="0"/>
          </a:p>
          <a:p>
            <a:endParaRPr lang="en-US" altLang="ko-KR" sz="1600" b="1" dirty="0"/>
          </a:p>
          <a:p>
            <a:r>
              <a:rPr lang="ko-KR" altLang="en-US" sz="1600" b="1" dirty="0"/>
              <a:t>기부 받은 사람들이 마켓 지갑으로 코인을 송금한 후</a:t>
            </a:r>
            <a:endParaRPr lang="en-US" altLang="ko-KR" sz="1600" b="1" dirty="0"/>
          </a:p>
          <a:p>
            <a:endParaRPr lang="en-US" altLang="ko-KR" sz="1600" b="1" dirty="0"/>
          </a:p>
          <a:p>
            <a:r>
              <a:rPr lang="ko-KR" altLang="en-US" sz="1600" b="1" dirty="0"/>
              <a:t>직접 필요 물품을 제공 받아서 거래 내역이 </a:t>
            </a:r>
            <a:endParaRPr lang="en-US" altLang="ko-KR" sz="1600" b="1" dirty="0"/>
          </a:p>
          <a:p>
            <a:r>
              <a:rPr lang="ko-KR" altLang="en-US" sz="1600" b="1" dirty="0"/>
              <a:t>블록체인 시스템에 기록되어 사용처를 확실하게 한다</a:t>
            </a:r>
            <a:r>
              <a:rPr lang="en-US" altLang="ko-KR" sz="1600" b="1" dirty="0"/>
              <a:t>.</a:t>
            </a:r>
            <a:endParaRPr lang="ko-KR" altLang="en-US" sz="1600" b="1" dirty="0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CAE0BF06-BDEC-4837-95D1-CF5DB20692E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7704" y="1940972"/>
            <a:ext cx="1340586" cy="1340586"/>
          </a:xfrm>
          <a:prstGeom prst="rect">
            <a:avLst/>
          </a:prstGeom>
        </p:spPr>
      </p:pic>
      <p:sp>
        <p:nvSpPr>
          <p:cNvPr id="22" name="화살표: 오른쪽 21">
            <a:extLst>
              <a:ext uri="{FF2B5EF4-FFF2-40B4-BE49-F238E27FC236}">
                <a16:creationId xmlns:a16="http://schemas.microsoft.com/office/drawing/2014/main" id="{AE665147-D7A7-41F3-89AD-EC3F870D1B3B}"/>
              </a:ext>
            </a:extLst>
          </p:cNvPr>
          <p:cNvSpPr/>
          <p:nvPr/>
        </p:nvSpPr>
        <p:spPr>
          <a:xfrm>
            <a:off x="8065456" y="2436270"/>
            <a:ext cx="851514" cy="34999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3">
            <a:extLst>
              <a:ext uri="{FF2B5EF4-FFF2-40B4-BE49-F238E27FC236}">
                <a16:creationId xmlns:a16="http://schemas.microsoft.com/office/drawing/2014/main" id="{F6201E01-CB61-47CB-895C-E996573D0847}"/>
              </a:ext>
            </a:extLst>
          </p:cNvPr>
          <p:cNvSpPr/>
          <p:nvPr/>
        </p:nvSpPr>
        <p:spPr>
          <a:xfrm>
            <a:off x="9474136" y="2897263"/>
            <a:ext cx="1607808" cy="540000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1200" b="1" dirty="0" err="1">
                <a:solidFill>
                  <a:prstClr val="white"/>
                </a:solidFill>
              </a:rPr>
              <a:t>Market_address</a:t>
            </a:r>
            <a:endParaRPr lang="en-US" altLang="ko-KR" sz="12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35653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9" name="직사각형 58"/>
          <p:cNvSpPr/>
          <p:nvPr/>
        </p:nvSpPr>
        <p:spPr>
          <a:xfrm>
            <a:off x="3498114" y="2548268"/>
            <a:ext cx="6340507" cy="81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3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E</a:t>
            </a:r>
            <a:r>
              <a:rPr lang="ko-KR" altLang="en-US" sz="36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xpectation</a:t>
            </a:r>
            <a:r>
              <a:rPr lang="ko-KR" altLang="en-US" sz="3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lang="en-US" altLang="ko-KR" sz="3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e</a:t>
            </a:r>
            <a:r>
              <a:rPr lang="ko-KR" altLang="en-US" sz="36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ffectiveness</a:t>
            </a:r>
            <a:endParaRPr lang="ko-KR" altLang="en-US" sz="3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088E488-4137-4EB5-96A2-D37EA2E63959}"/>
              </a:ext>
            </a:extLst>
          </p:cNvPr>
          <p:cNvGrpSpPr/>
          <p:nvPr/>
        </p:nvGrpSpPr>
        <p:grpSpPr>
          <a:xfrm rot="2700000">
            <a:off x="2370857" y="2701382"/>
            <a:ext cx="724315" cy="703122"/>
            <a:chOff x="1073150" y="1506390"/>
            <a:chExt cx="389086" cy="389086"/>
          </a:xfrm>
        </p:grpSpPr>
        <p:sp>
          <p:nvSpPr>
            <p:cNvPr id="11" name="눈물 방울 10">
              <a:extLst>
                <a:ext uri="{FF2B5EF4-FFF2-40B4-BE49-F238E27FC236}">
                  <a16:creationId xmlns:a16="http://schemas.microsoft.com/office/drawing/2014/main" id="{72CA18DC-A1F3-4D69-8CC8-CCD4ABA92EF0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D5D4A69-AB59-4120-97C9-C5CCC1CFA894}"/>
                </a:ext>
              </a:extLst>
            </p:cNvPr>
            <p:cNvSpPr/>
            <p:nvPr/>
          </p:nvSpPr>
          <p:spPr>
            <a:xfrm rot="18900000">
              <a:off x="1149899" y="1535920"/>
              <a:ext cx="262414" cy="357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sz="3600" b="1" dirty="0">
                  <a:solidFill>
                    <a:prstClr val="white"/>
                  </a:solidFill>
                </a:rPr>
                <a:t>4</a:t>
              </a:r>
              <a:endParaRPr lang="ko-KR" altLang="en-US" sz="3600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0377476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39FE5B4-D3B4-490D-B25F-70205928C96F}"/>
              </a:ext>
            </a:extLst>
          </p:cNvPr>
          <p:cNvGrpSpPr/>
          <p:nvPr/>
        </p:nvGrpSpPr>
        <p:grpSpPr>
          <a:xfrm>
            <a:off x="129766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ABF9B8B-9B8E-446D-A6C4-54104A2D3DEE}"/>
                </a:ext>
              </a:extLst>
            </p:cNvPr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DAE15DE0-4687-4692-8A2E-475CD51ED578}"/>
                </a:ext>
              </a:extLst>
            </p:cNvPr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97639B4E-6815-451D-A68D-60D08FDE57C3}"/>
                </a:ext>
              </a:extLst>
            </p:cNvPr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8B733CC-358D-4819-A641-4EA0D455A657}"/>
              </a:ext>
            </a:extLst>
          </p:cNvPr>
          <p:cNvGrpSpPr/>
          <p:nvPr/>
        </p:nvGrpSpPr>
        <p:grpSpPr>
          <a:xfrm rot="2700000">
            <a:off x="454569" y="692762"/>
            <a:ext cx="389086" cy="394889"/>
            <a:chOff x="1073150" y="1506390"/>
            <a:chExt cx="389086" cy="394889"/>
          </a:xfrm>
        </p:grpSpPr>
        <p:sp>
          <p:nvSpPr>
            <p:cNvPr id="16" name="눈물 방울 15">
              <a:extLst>
                <a:ext uri="{FF2B5EF4-FFF2-40B4-BE49-F238E27FC236}">
                  <a16:creationId xmlns:a16="http://schemas.microsoft.com/office/drawing/2014/main" id="{658BEBF9-4CE8-4F93-94F7-2A9287F021AB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E23FA192-B97C-4B7C-BE2B-2AFDDA3C86C1}"/>
                </a:ext>
              </a:extLst>
            </p:cNvPr>
            <p:cNvSpPr/>
            <p:nvPr/>
          </p:nvSpPr>
          <p:spPr>
            <a:xfrm rot="18900000">
              <a:off x="1108455" y="1531947"/>
              <a:ext cx="26241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kern="0" dirty="0">
                  <a:solidFill>
                    <a:prstClr val="white"/>
                  </a:solidFill>
                </a:rPr>
                <a:t>4</a:t>
              </a:r>
              <a:endParaRPr lang="ko-KR" alt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2C8B83D6-6344-409C-8C62-BA923E6458FB}"/>
              </a:ext>
            </a:extLst>
          </p:cNvPr>
          <p:cNvSpPr/>
          <p:nvPr/>
        </p:nvSpPr>
        <p:spPr>
          <a:xfrm>
            <a:off x="926289" y="610743"/>
            <a:ext cx="4360734" cy="539877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Expectation Effectiveness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DA757BF-AFBA-48E2-A711-4E1DFA0327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3460" y="1859353"/>
            <a:ext cx="3405553" cy="2272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모서리가 둥근 직사각형 23">
            <a:extLst>
              <a:ext uri="{FF2B5EF4-FFF2-40B4-BE49-F238E27FC236}">
                <a16:creationId xmlns:a16="http://schemas.microsoft.com/office/drawing/2014/main" id="{8C24A662-1409-4903-8FAD-FC849D9D428D}"/>
              </a:ext>
            </a:extLst>
          </p:cNvPr>
          <p:cNvSpPr/>
          <p:nvPr/>
        </p:nvSpPr>
        <p:spPr>
          <a:xfrm>
            <a:off x="8315851" y="4727508"/>
            <a:ext cx="3073799" cy="710972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2000" b="1" dirty="0">
                <a:solidFill>
                  <a:prstClr val="white"/>
                </a:solidFill>
              </a:rPr>
              <a:t>Revitalize the local economy</a:t>
            </a:r>
          </a:p>
        </p:txBody>
      </p:sp>
      <p:pic>
        <p:nvPicPr>
          <p:cNvPr id="2052" name="Picture 4" descr="SV, 세계는 지금] 기부편 &amp;lt; 행복나눔 &amp;lt; 글로벌 &amp;lt; 기사본문 - 이로운넷">
            <a:extLst>
              <a:ext uri="{FF2B5EF4-FFF2-40B4-BE49-F238E27FC236}">
                <a16:creationId xmlns:a16="http://schemas.microsoft.com/office/drawing/2014/main" id="{9D33C921-BEFD-4A79-BDB5-6B4DB44F8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1543" y="1410521"/>
            <a:ext cx="3028914" cy="2720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모서리가 둥근 직사각형 23">
            <a:extLst>
              <a:ext uri="{FF2B5EF4-FFF2-40B4-BE49-F238E27FC236}">
                <a16:creationId xmlns:a16="http://schemas.microsoft.com/office/drawing/2014/main" id="{5ECF8E3E-473F-4877-9E4D-FC35959ED2C8}"/>
              </a:ext>
            </a:extLst>
          </p:cNvPr>
          <p:cNvSpPr/>
          <p:nvPr/>
        </p:nvSpPr>
        <p:spPr>
          <a:xfrm>
            <a:off x="4581543" y="4727508"/>
            <a:ext cx="3073799" cy="710972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2000" b="1" dirty="0">
                <a:solidFill>
                  <a:prstClr val="white"/>
                </a:solidFill>
              </a:rPr>
              <a:t>Increase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r>
              <a:rPr lang="en-US" altLang="ko-KR" sz="2000" b="1" dirty="0">
                <a:solidFill>
                  <a:prstClr val="white"/>
                </a:solidFill>
              </a:rPr>
              <a:t>in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r>
              <a:rPr lang="en-US" altLang="ko-KR" sz="2000" b="1" dirty="0">
                <a:solidFill>
                  <a:prstClr val="white"/>
                </a:solidFill>
              </a:rPr>
              <a:t>donation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r>
              <a:rPr lang="en-US" altLang="ko-KR" sz="2000" b="1" dirty="0">
                <a:solidFill>
                  <a:prstClr val="white"/>
                </a:solidFill>
              </a:rPr>
              <a:t>participation</a:t>
            </a:r>
            <a:r>
              <a:rPr lang="ko-KR" altLang="en-US" sz="2000" b="1" dirty="0">
                <a:solidFill>
                  <a:prstClr val="white"/>
                </a:solidFill>
              </a:rPr>
              <a:t> </a:t>
            </a:r>
            <a:r>
              <a:rPr lang="en-US" altLang="ko-KR" sz="2000" b="1" dirty="0">
                <a:solidFill>
                  <a:prstClr val="white"/>
                </a:solidFill>
              </a:rPr>
              <a:t>rate</a:t>
            </a:r>
          </a:p>
        </p:txBody>
      </p:sp>
      <p:pic>
        <p:nvPicPr>
          <p:cNvPr id="2059" name="Picture 11" descr="분산 된 아이콘입니다 Cryptocurrency 경제 및 금융 컬렉션에서 흰색 배경에 유행 분산 로고 개념 0명에 대한 스톡 벡터 아트  및 기타 이미지 - iStock">
            <a:extLst>
              <a:ext uri="{FF2B5EF4-FFF2-40B4-BE49-F238E27FC236}">
                <a16:creationId xmlns:a16="http://schemas.microsoft.com/office/drawing/2014/main" id="{7CE0329B-F402-4723-8981-30DD2556B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499" y="1549973"/>
            <a:ext cx="3177535" cy="3177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모서리가 둥근 직사각형 23">
            <a:extLst>
              <a:ext uri="{FF2B5EF4-FFF2-40B4-BE49-F238E27FC236}">
                <a16:creationId xmlns:a16="http://schemas.microsoft.com/office/drawing/2014/main" id="{86CC16F0-1302-4D6A-A7C1-FB8A81D3F953}"/>
              </a:ext>
            </a:extLst>
          </p:cNvPr>
          <p:cNvSpPr/>
          <p:nvPr/>
        </p:nvSpPr>
        <p:spPr>
          <a:xfrm>
            <a:off x="743499" y="4727508"/>
            <a:ext cx="3073799" cy="710972"/>
          </a:xfrm>
          <a:prstGeom prst="roundRect">
            <a:avLst>
              <a:gd name="adj" fmla="val 50000"/>
            </a:avLst>
          </a:prstGeom>
          <a:solidFill>
            <a:srgbClr val="3D9D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 lang="ko-KR" altLang="en-US"/>
            </a:pPr>
            <a:r>
              <a:rPr lang="en-US" altLang="ko-KR" sz="2000" b="1" dirty="0">
                <a:solidFill>
                  <a:prstClr val="white"/>
                </a:solidFill>
              </a:rPr>
              <a:t>Cost-cutting</a:t>
            </a:r>
          </a:p>
        </p:txBody>
      </p:sp>
    </p:spTree>
    <p:extLst>
      <p:ext uri="{BB962C8B-B14F-4D97-AF65-F5344CB8AC3E}">
        <p14:creationId xmlns:p14="http://schemas.microsoft.com/office/powerpoint/2010/main" val="1809984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812427" y="1092467"/>
            <a:ext cx="2416046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endParaRPr lang="ko-KR" altLang="en-US" sz="2000" b="1">
              <a:solidFill>
                <a:srgbClr val="595959"/>
              </a:solidFill>
              <a:ea typeface="맑은 고딕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A2A849C-766B-493E-AF19-9AB048869294}"/>
              </a:ext>
            </a:extLst>
          </p:cNvPr>
          <p:cNvSpPr txBox="1"/>
          <p:nvPr/>
        </p:nvSpPr>
        <p:spPr>
          <a:xfrm>
            <a:off x="3894371" y="2921120"/>
            <a:ext cx="4403257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solidFill>
                  <a:srgbClr val="595959"/>
                </a:solidFill>
              </a:rPr>
              <a:t>Thank You</a:t>
            </a:r>
            <a:endParaRPr lang="ko-KR" altLang="en-US" sz="6600" b="1" dirty="0">
              <a:solidFill>
                <a:srgbClr val="595959"/>
              </a:solidFill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090FB522-95A1-443A-A2DD-5D8968EF0CD0}"/>
              </a:ext>
            </a:extLst>
          </p:cNvPr>
          <p:cNvCxnSpPr>
            <a:cxnSpLocks/>
          </p:cNvCxnSpPr>
          <p:nvPr/>
        </p:nvCxnSpPr>
        <p:spPr>
          <a:xfrm>
            <a:off x="-5576929" y="2274312"/>
            <a:ext cx="4972836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F5AA5DD7-4C76-43B3-AAC6-C98DF062F1DE}"/>
              </a:ext>
            </a:extLst>
          </p:cNvPr>
          <p:cNvCxnSpPr>
            <a:cxnSpLocks/>
          </p:cNvCxnSpPr>
          <p:nvPr/>
        </p:nvCxnSpPr>
        <p:spPr>
          <a:xfrm>
            <a:off x="12998506" y="4377432"/>
            <a:ext cx="4972836" cy="0"/>
          </a:xfrm>
          <a:prstGeom prst="line">
            <a:avLst/>
          </a:prstGeom>
          <a:ln w="57150">
            <a:solidFill>
              <a:schemeClr val="bg1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10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9" name="직사각형 58"/>
          <p:cNvSpPr/>
          <p:nvPr/>
        </p:nvSpPr>
        <p:spPr>
          <a:xfrm>
            <a:off x="2299671" y="2639819"/>
            <a:ext cx="9611860" cy="81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3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Business Overview And Introduction</a:t>
            </a:r>
          </a:p>
        </p:txBody>
      </p:sp>
      <p:grpSp>
        <p:nvGrpSpPr>
          <p:cNvPr id="12" name="그룹 11"/>
          <p:cNvGrpSpPr/>
          <p:nvPr/>
        </p:nvGrpSpPr>
        <p:grpSpPr>
          <a:xfrm rot="2700000">
            <a:off x="1294206" y="2715432"/>
            <a:ext cx="724315" cy="703122"/>
            <a:chOff x="1073150" y="1506390"/>
            <a:chExt cx="389086" cy="389086"/>
          </a:xfrm>
        </p:grpSpPr>
        <p:sp>
          <p:nvSpPr>
            <p:cNvPr id="13" name="눈물 방울 12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 rot="18900000">
              <a:off x="1136486" y="1541644"/>
              <a:ext cx="262414" cy="31857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sz="3600" b="1" dirty="0">
                  <a:solidFill>
                    <a:prstClr val="white"/>
                  </a:solidFill>
                </a:rPr>
                <a:t>1</a:t>
              </a:r>
              <a:endParaRPr lang="ko-KR" altLang="en-US" sz="3600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1193512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 rot="2700000">
            <a:off x="495221" y="695689"/>
            <a:ext cx="389086" cy="394889"/>
            <a:chOff x="1073150" y="1506390"/>
            <a:chExt cx="389086" cy="394889"/>
          </a:xfrm>
        </p:grpSpPr>
        <p:sp>
          <p:nvSpPr>
            <p:cNvPr id="10" name="눈물 방울 9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>
                  <a:solidFill>
                    <a:prstClr val="white"/>
                  </a:solidFill>
                </a:rPr>
                <a:t>1</a:t>
              </a:r>
              <a:endParaRPr lang="ko-KR" altLang="en-US" sz="1400">
                <a:solidFill>
                  <a:prstClr val="black"/>
                </a:solidFill>
              </a:endParaRP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8324011" y="6484988"/>
            <a:ext cx="3812440" cy="26633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800" b="1">
                <a:solidFill>
                  <a:srgbClr val="595959"/>
                </a:solidFill>
                <a:ea typeface="맑은 고딕"/>
              </a:rPr>
              <a:t>출처 </a:t>
            </a:r>
            <a:r>
              <a:rPr lang="en-US" altLang="ko-KR" sz="800" b="1">
                <a:solidFill>
                  <a:srgbClr val="595959"/>
                </a:solidFill>
                <a:ea typeface="맑은 고딕"/>
              </a:rPr>
              <a:t>: 매일경제(</a:t>
            </a:r>
            <a:r>
              <a:rPr lang="en-US" sz="800">
                <a:ea typeface="+mn-lt"/>
                <a:cs typeface="+mn-lt"/>
              </a:rPr>
              <a:t>https://www.mk.co.kr/news/economy/view/2017/04/237472/</a:t>
            </a:r>
            <a:r>
              <a:rPr lang="en-US" altLang="ko-KR" sz="800">
                <a:solidFill>
                  <a:srgbClr val="595959"/>
                </a:solidFill>
                <a:ea typeface="맑은 고딕"/>
              </a:rPr>
              <a:t>)</a:t>
            </a:r>
            <a:endParaRPr lang="ko-KR" altLang="en-US" sz="800" b="1">
              <a:solidFill>
                <a:srgbClr val="595959"/>
              </a:solidFill>
              <a:ea typeface="맑은 고딕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905124" y="657207"/>
            <a:ext cx="4637260" cy="14178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Business Overview and introduction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T</a:t>
            </a:r>
            <a:r>
              <a:rPr lang="ko-KR" alt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he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ko-KR" alt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necessity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of </a:t>
            </a:r>
            <a:r>
              <a:rPr lang="ko-KR" alt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a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ko-KR" alt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product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  <a:p>
            <a:pPr>
              <a:lnSpc>
                <a:spcPct val="150000"/>
              </a:lnSpc>
              <a:defRPr lang="ko-KR" altLang="en-US"/>
            </a:pPr>
            <a:endParaRPr lang="en-US" altLang="ko-KR" sz="20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905124" y="1165967"/>
            <a:ext cx="3157138" cy="41402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endParaRPr lang="ko-KR" altLang="en-US" sz="16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pic>
        <p:nvPicPr>
          <p:cNvPr id="21" name="그림 5">
            <a:extLst>
              <a:ext uri="{FF2B5EF4-FFF2-40B4-BE49-F238E27FC236}">
                <a16:creationId xmlns:a16="http://schemas.microsoft.com/office/drawing/2014/main" id="{9D4E2F98-5855-4A11-AA5D-18A40A1597F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22" t="14722" r="14531" b="78751"/>
          <a:stretch>
            <a:fillRect/>
          </a:stretch>
        </p:blipFill>
        <p:spPr bwMode="auto">
          <a:xfrm>
            <a:off x="291120" y="4076845"/>
            <a:ext cx="4177276" cy="388937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그림 6">
            <a:extLst>
              <a:ext uri="{FF2B5EF4-FFF2-40B4-BE49-F238E27FC236}">
                <a16:creationId xmlns:a16="http://schemas.microsoft.com/office/drawing/2014/main" id="{5517381D-8D61-4249-8E31-94AB194704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74" t="21666" r="33125" b="71806"/>
          <a:stretch>
            <a:fillRect/>
          </a:stretch>
        </p:blipFill>
        <p:spPr bwMode="auto">
          <a:xfrm>
            <a:off x="2869943" y="4596730"/>
            <a:ext cx="3196906" cy="388938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그림 7">
            <a:extLst>
              <a:ext uri="{FF2B5EF4-FFF2-40B4-BE49-F238E27FC236}">
                <a16:creationId xmlns:a16="http://schemas.microsoft.com/office/drawing/2014/main" id="{7A642D80-BBC0-4A02-9765-88C7212DB9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25" t="26805" r="28906" b="59306"/>
          <a:stretch>
            <a:fillRect/>
          </a:stretch>
        </p:blipFill>
        <p:spPr bwMode="auto">
          <a:xfrm>
            <a:off x="1038725" y="3026137"/>
            <a:ext cx="4548013" cy="828675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그림 8">
            <a:extLst>
              <a:ext uri="{FF2B5EF4-FFF2-40B4-BE49-F238E27FC236}">
                <a16:creationId xmlns:a16="http://schemas.microsoft.com/office/drawing/2014/main" id="{498672C6-BF56-40D8-85F3-F720076BCB7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36" t="22083" r="21172" b="64027"/>
          <a:stretch>
            <a:fillRect/>
          </a:stretch>
        </p:blipFill>
        <p:spPr bwMode="auto">
          <a:xfrm>
            <a:off x="477162" y="2096654"/>
            <a:ext cx="4729437" cy="827088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그림 9">
            <a:extLst>
              <a:ext uri="{FF2B5EF4-FFF2-40B4-BE49-F238E27FC236}">
                <a16:creationId xmlns:a16="http://schemas.microsoft.com/office/drawing/2014/main" id="{F3ED3E62-70DD-4E14-8670-EA54C08CE13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1" t="32361" r="16016" b="58333"/>
          <a:stretch>
            <a:fillRect/>
          </a:stretch>
        </p:blipFill>
        <p:spPr bwMode="auto">
          <a:xfrm>
            <a:off x="480032" y="5161107"/>
            <a:ext cx="5346957" cy="554038"/>
          </a:xfrm>
          <a:prstGeom prst="rect">
            <a:avLst/>
          </a:prstGeom>
          <a:noFill/>
          <a:ln w="38100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DE27B42A-3F66-4C64-92B9-D6CF2913AE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11883" y="1579991"/>
            <a:ext cx="4924425" cy="44291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 rot="2700000">
            <a:off x="495221" y="695689"/>
            <a:ext cx="389086" cy="394889"/>
            <a:chOff x="1073150" y="1506390"/>
            <a:chExt cx="389086" cy="394889"/>
          </a:xfrm>
        </p:grpSpPr>
        <p:sp>
          <p:nvSpPr>
            <p:cNvPr id="10" name="눈물 방울 9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>
                  <a:solidFill>
                    <a:prstClr val="white"/>
                  </a:solidFill>
                </a:rPr>
                <a:t>1</a:t>
              </a:r>
              <a:endParaRPr lang="ko-KR" altLang="en-US" sz="1400">
                <a:solidFill>
                  <a:prstClr val="black"/>
                </a:solidFill>
              </a:endParaRPr>
            </a:p>
          </p:txBody>
        </p:sp>
      </p:grpSp>
      <p:sp>
        <p:nvSpPr>
          <p:cNvPr id="18" name="직사각형 17"/>
          <p:cNvSpPr/>
          <p:nvPr/>
        </p:nvSpPr>
        <p:spPr>
          <a:xfrm>
            <a:off x="905124" y="657207"/>
            <a:ext cx="4637260" cy="9561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Business Overview and introduction</a:t>
            </a:r>
          </a:p>
          <a:p>
            <a:pPr>
              <a:lnSpc>
                <a:spcPct val="150000"/>
              </a:lnSpc>
              <a:defRPr lang="ko-KR" altLang="en-US"/>
            </a:pPr>
            <a:endParaRPr lang="en-US" altLang="ko-KR" sz="20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905124" y="1165967"/>
            <a:ext cx="3157138" cy="41402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endParaRPr lang="ko-KR" altLang="en-US" sz="16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EA1EC807-04B2-412B-BEF9-C5A07576A3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941" y="2122126"/>
            <a:ext cx="8743697" cy="3394224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BD8B465D-C940-479C-8000-C6A630385A49}"/>
              </a:ext>
            </a:extLst>
          </p:cNvPr>
          <p:cNvSpPr/>
          <p:nvPr/>
        </p:nvSpPr>
        <p:spPr>
          <a:xfrm>
            <a:off x="5041957" y="1459622"/>
            <a:ext cx="6340507" cy="8162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3600" b="1" dirty="0">
                <a:solidFill>
                  <a:schemeClr val="accent3">
                    <a:lumMod val="50000"/>
                  </a:schemeClr>
                </a:solidFill>
                <a:ea typeface="맑은 고딕"/>
              </a:rPr>
              <a:t>Block Chain</a:t>
            </a:r>
            <a:endParaRPr lang="ko-KR" altLang="ko-KR" sz="3600" dirty="0">
              <a:solidFill>
                <a:schemeClr val="accent3">
                  <a:lumMod val="50000"/>
                </a:schemeClr>
              </a:solidFill>
              <a:ea typeface="맑은 고딕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015075D-1A01-4C17-AC2B-1CD932A10473}"/>
              </a:ext>
            </a:extLst>
          </p:cNvPr>
          <p:cNvSpPr/>
          <p:nvPr/>
        </p:nvSpPr>
        <p:spPr>
          <a:xfrm>
            <a:off x="1891146" y="1459622"/>
            <a:ext cx="9164782" cy="4463196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85172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그룹 4"/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6" name="직사각형 5"/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8" name="직각 삼각형 7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 rot="2700000">
            <a:off x="495221" y="695689"/>
            <a:ext cx="389086" cy="394889"/>
            <a:chOff x="1073150" y="1506390"/>
            <a:chExt cx="389086" cy="394889"/>
          </a:xfrm>
        </p:grpSpPr>
        <p:sp>
          <p:nvSpPr>
            <p:cNvPr id="11" name="눈물 방울 10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>
                  <a:solidFill>
                    <a:prstClr val="white"/>
                  </a:solidFill>
                </a:rPr>
                <a:t>1</a:t>
              </a:r>
              <a:endParaRPr lang="ko-KR" altLang="en-US" sz="1400">
                <a:solidFill>
                  <a:prstClr val="black"/>
                </a:solidFill>
              </a:endParaRPr>
            </a:p>
          </p:txBody>
        </p:sp>
      </p:grpSp>
      <p:sp>
        <p:nvSpPr>
          <p:cNvPr id="18" name="직사각형 17"/>
          <p:cNvSpPr/>
          <p:nvPr/>
        </p:nvSpPr>
        <p:spPr>
          <a:xfrm>
            <a:off x="1030369" y="1129158"/>
            <a:ext cx="2602591" cy="45231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16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Differentiation</a:t>
            </a:r>
            <a:endParaRPr lang="ko-KR" altLang="en-US" sz="16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8768151" y="6484988"/>
            <a:ext cx="3345474" cy="266332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800" b="1" dirty="0">
                <a:solidFill>
                  <a:srgbClr val="595959"/>
                </a:solidFill>
                <a:ea typeface="맑은 고딕"/>
              </a:rPr>
              <a:t>출처 </a:t>
            </a:r>
            <a:r>
              <a:rPr lang="en-US" altLang="ko-KR" sz="800" b="1" dirty="0">
                <a:solidFill>
                  <a:srgbClr val="595959"/>
                </a:solidFill>
                <a:ea typeface="맑은 고딕"/>
              </a:rPr>
              <a:t>: </a:t>
            </a:r>
            <a:r>
              <a:rPr lang="ko-KR" altLang="en-US" sz="800" b="1" dirty="0">
                <a:solidFill>
                  <a:srgbClr val="595959"/>
                </a:solidFill>
                <a:ea typeface="맑은 고딕"/>
              </a:rPr>
              <a:t>연합뉴스</a:t>
            </a:r>
            <a:r>
              <a:rPr lang="en-US" altLang="ko-KR" sz="800" b="1" dirty="0">
                <a:solidFill>
                  <a:srgbClr val="595959"/>
                </a:solidFill>
                <a:ea typeface="맑은 고딕"/>
              </a:rPr>
              <a:t>(</a:t>
            </a:r>
            <a:r>
              <a:rPr lang="en-US" altLang="ko-KR" sz="800" dirty="0"/>
              <a:t>https://www.yna.co.kr/view/AKR20171226070100063</a:t>
            </a:r>
            <a:r>
              <a:rPr lang="en-US" altLang="ko-KR" sz="800" dirty="0">
                <a:solidFill>
                  <a:srgbClr val="595959"/>
                </a:solidFill>
              </a:rPr>
              <a:t>)</a:t>
            </a:r>
            <a:endParaRPr lang="ko-KR" altLang="en-US" sz="800" b="1" dirty="0">
              <a:solidFill>
                <a:srgbClr val="595959"/>
              </a:solidFill>
              <a:ea typeface="맑은 고딕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905124" y="634664"/>
            <a:ext cx="4581276" cy="4944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Business Overview and introduction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A29E1FA-D478-44C4-AB1C-16FC4749B6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124" y="1799082"/>
            <a:ext cx="8185631" cy="819366"/>
          </a:xfrm>
          <a:prstGeom prst="rect">
            <a:avLst/>
          </a:prstGeom>
        </p:spPr>
      </p:pic>
      <p:pic>
        <p:nvPicPr>
          <p:cNvPr id="1026" name="Picture 2" descr="블록체인 기술을 통해 세상을 따뜻하고 투명하게 만들기">
            <a:extLst>
              <a:ext uri="{FF2B5EF4-FFF2-40B4-BE49-F238E27FC236}">
                <a16:creationId xmlns:a16="http://schemas.microsoft.com/office/drawing/2014/main" id="{B991E029-22B5-47D7-A4E5-148867FACD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7691" y="2778552"/>
            <a:ext cx="4866127" cy="3212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9823EF9A-0F82-4098-8C00-3FE2663781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9315" y="2778552"/>
            <a:ext cx="5445108" cy="32124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59" name="직사각형 58"/>
          <p:cNvSpPr/>
          <p:nvPr/>
        </p:nvSpPr>
        <p:spPr>
          <a:xfrm>
            <a:off x="1853924" y="2769296"/>
            <a:ext cx="9493506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4000" b="1" dirty="0">
                <a:solidFill>
                  <a:schemeClr val="accent3">
                    <a:lumMod val="50000"/>
                  </a:schemeClr>
                </a:solidFill>
                <a:ea typeface="맑은 고딕"/>
              </a:rPr>
              <a:t>Product </a:t>
            </a:r>
            <a:r>
              <a:rPr lang="en-US" altLang="ko-KR" sz="3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D</a:t>
            </a:r>
            <a:r>
              <a:rPr lang="ko-KR" altLang="en-US" sz="36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e</a:t>
            </a:r>
            <a:r>
              <a:rPr lang="en-US" altLang="ko-KR" sz="3600" b="1" dirty="0" err="1">
                <a:solidFill>
                  <a:prstClr val="black">
                    <a:lumMod val="65000"/>
                    <a:lumOff val="35000"/>
                  </a:prstClr>
                </a:solidFill>
              </a:rPr>
              <a:t>velopment</a:t>
            </a:r>
            <a:r>
              <a:rPr lang="en-US" altLang="ko-KR" sz="3600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 plan Introduction</a:t>
            </a:r>
            <a:endParaRPr lang="ko-KR" altLang="en-US" sz="3600" b="1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8088E488-4137-4EB5-96A2-D37EA2E63959}"/>
              </a:ext>
            </a:extLst>
          </p:cNvPr>
          <p:cNvGrpSpPr/>
          <p:nvPr/>
        </p:nvGrpSpPr>
        <p:grpSpPr>
          <a:xfrm rot="2700000">
            <a:off x="987089" y="2866095"/>
            <a:ext cx="724315" cy="703122"/>
            <a:chOff x="1073150" y="1506390"/>
            <a:chExt cx="389086" cy="389086"/>
          </a:xfrm>
        </p:grpSpPr>
        <p:sp>
          <p:nvSpPr>
            <p:cNvPr id="11" name="눈물 방울 10">
              <a:extLst>
                <a:ext uri="{FF2B5EF4-FFF2-40B4-BE49-F238E27FC236}">
                  <a16:creationId xmlns:a16="http://schemas.microsoft.com/office/drawing/2014/main" id="{72CA18DC-A1F3-4D69-8CC8-CCD4ABA92EF0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 dirty="0">
                <a:solidFill>
                  <a:prstClr val="white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1D5D4A69-AB59-4120-97C9-C5CCC1CFA894}"/>
                </a:ext>
              </a:extLst>
            </p:cNvPr>
            <p:cNvSpPr/>
            <p:nvPr/>
          </p:nvSpPr>
          <p:spPr>
            <a:xfrm rot="18900000">
              <a:off x="1149899" y="1535920"/>
              <a:ext cx="262414" cy="35766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sz="3600" b="1" dirty="0">
                  <a:solidFill>
                    <a:prstClr val="white"/>
                  </a:solidFill>
                </a:rPr>
                <a:t>2</a:t>
              </a:r>
              <a:endParaRPr lang="ko-KR" altLang="en-US" sz="3600" dirty="0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03631287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/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/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/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>
                <a:gd name="adj" fmla="val 100000"/>
              </a:avLst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pPr lvl="0">
                <a:defRPr lang="ko-KR" altLang="en-US"/>
              </a:pPr>
              <a:r>
                <a:rPr lang="en-US" altLang="ko-KR" b="1">
                  <a:solidFill>
                    <a:schemeClr val="bg1"/>
                  </a:solidFill>
                  <a:ea typeface="맑은 고딕"/>
                </a:rPr>
                <a:t>2</a:t>
              </a:r>
            </a:p>
          </p:txBody>
        </p:sp>
      </p:grpSp>
      <p:sp>
        <p:nvSpPr>
          <p:cNvPr id="15" name="직사각형 14"/>
          <p:cNvSpPr/>
          <p:nvPr/>
        </p:nvSpPr>
        <p:spPr>
          <a:xfrm>
            <a:off x="1123231" y="1146215"/>
            <a:ext cx="3390128" cy="40868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Compare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to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existing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product</a:t>
            </a:r>
            <a:endParaRPr lang="ko-KR" altLang="en-US" sz="1400" b="1" dirty="0">
              <a:solidFill>
                <a:schemeClr val="tx1">
                  <a:lumMod val="65000"/>
                  <a:lumOff val="35000"/>
                </a:schemeClr>
              </a:solidFill>
              <a:ea typeface="맑은 고딕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970117" y="634957"/>
            <a:ext cx="5125883" cy="494494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development plan introduction</a:t>
            </a:r>
            <a:endParaRPr lang="ko-KR" altLang="en-US" sz="2000" b="1" dirty="0">
              <a:solidFill>
                <a:srgbClr val="595959"/>
              </a:solidFill>
              <a:ea typeface="맑은 고딕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52DB5B5-368B-4037-8E87-8B4B09428465}"/>
              </a:ext>
            </a:extLst>
          </p:cNvPr>
          <p:cNvSpPr/>
          <p:nvPr/>
        </p:nvSpPr>
        <p:spPr>
          <a:xfrm>
            <a:off x="792114" y="2122693"/>
            <a:ext cx="2979786" cy="394730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F902679-0453-4F99-8013-FDA04EA65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833" y="2221887"/>
            <a:ext cx="2562225" cy="91440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2CA5F75-686B-4310-9E7F-EE34511CFB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357" y="3247875"/>
            <a:ext cx="2543175" cy="800100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B393CFF6-7DE1-4C23-946F-479B7EDC376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3231" y="3997914"/>
            <a:ext cx="2257425" cy="192405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F090B379-E277-4972-A916-D3C67119D504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1817" y="2909659"/>
            <a:ext cx="1827469" cy="1827469"/>
          </a:xfrm>
          <a:prstGeom prst="rect">
            <a:avLst/>
          </a:prstGeom>
        </p:spPr>
      </p:pic>
      <p:pic>
        <p:nvPicPr>
          <p:cNvPr id="31" name="그림 30">
            <a:extLst>
              <a:ext uri="{FF2B5EF4-FFF2-40B4-BE49-F238E27FC236}">
                <a16:creationId xmlns:a16="http://schemas.microsoft.com/office/drawing/2014/main" id="{733733F4-935A-4066-A2DD-87CDB64A062E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0143" y="2909659"/>
            <a:ext cx="1827469" cy="1827469"/>
          </a:xfrm>
          <a:prstGeom prst="rect">
            <a:avLst/>
          </a:prstGeom>
        </p:spPr>
      </p:pic>
      <p:sp>
        <p:nvSpPr>
          <p:cNvPr id="32" name="직사각형 31">
            <a:extLst>
              <a:ext uri="{FF2B5EF4-FFF2-40B4-BE49-F238E27FC236}">
                <a16:creationId xmlns:a16="http://schemas.microsoft.com/office/drawing/2014/main" id="{FFAD9370-BFA3-43F5-B3F6-58E84D4D40EC}"/>
              </a:ext>
            </a:extLst>
          </p:cNvPr>
          <p:cNvSpPr/>
          <p:nvPr/>
        </p:nvSpPr>
        <p:spPr>
          <a:xfrm>
            <a:off x="3689036" y="4917987"/>
            <a:ext cx="2369682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srgbClr val="E8C193"/>
                </a:solidFill>
              </a:rPr>
              <a:t>Sender</a:t>
            </a:r>
            <a:endParaRPr lang="ko-KR" altLang="en-US" sz="1200" b="1" dirty="0">
              <a:solidFill>
                <a:srgbClr val="E8C193"/>
              </a:solidFill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024F5582-8E37-4602-AF6E-0EEFBA710788}"/>
              </a:ext>
            </a:extLst>
          </p:cNvPr>
          <p:cNvSpPr/>
          <p:nvPr/>
        </p:nvSpPr>
        <p:spPr>
          <a:xfrm>
            <a:off x="6620710" y="4917986"/>
            <a:ext cx="2369682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srgbClr val="E8C193"/>
                </a:solidFill>
              </a:rPr>
              <a:t>Recipient</a:t>
            </a:r>
            <a:endParaRPr lang="ko-KR" altLang="en-US" sz="1200" b="1" dirty="0">
              <a:solidFill>
                <a:srgbClr val="E8C193"/>
              </a:solidFill>
            </a:endParaRPr>
          </a:p>
        </p:txBody>
      </p:sp>
      <p:sp>
        <p:nvSpPr>
          <p:cNvPr id="19" name="화살표: 오른쪽 18">
            <a:extLst>
              <a:ext uri="{FF2B5EF4-FFF2-40B4-BE49-F238E27FC236}">
                <a16:creationId xmlns:a16="http://schemas.microsoft.com/office/drawing/2014/main" id="{5C3A9AD7-1B74-48D8-A2F3-5ABD1779ABD2}"/>
              </a:ext>
            </a:extLst>
          </p:cNvPr>
          <p:cNvSpPr/>
          <p:nvPr/>
        </p:nvSpPr>
        <p:spPr>
          <a:xfrm>
            <a:off x="6111114" y="3746357"/>
            <a:ext cx="457200" cy="34999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384C606D-DDE2-4AE1-A637-D31517E6CCCA}"/>
              </a:ext>
            </a:extLst>
          </p:cNvPr>
          <p:cNvSpPr/>
          <p:nvPr/>
        </p:nvSpPr>
        <p:spPr>
          <a:xfrm>
            <a:off x="9039371" y="3746357"/>
            <a:ext cx="851514" cy="349990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9868AD-21D6-42CD-B051-108D5D7332A8}"/>
              </a:ext>
            </a:extLst>
          </p:cNvPr>
          <p:cNvSpPr txBox="1"/>
          <p:nvPr/>
        </p:nvSpPr>
        <p:spPr>
          <a:xfrm>
            <a:off x="10170990" y="2990328"/>
            <a:ext cx="851515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500" b="1" dirty="0"/>
              <a:t>?</a:t>
            </a:r>
            <a:endParaRPr lang="ko-KR" altLang="en-US" sz="11500" b="1" dirty="0"/>
          </a:p>
        </p:txBody>
      </p:sp>
      <p:pic>
        <p:nvPicPr>
          <p:cNvPr id="43" name="그림 42"/>
          <p:cNvPicPr>
            <a:picLocks noChangeAspect="1"/>
          </p:cNvPicPr>
          <p:nvPr/>
        </p:nvPicPr>
        <p:blipFill rotWithShape="1">
          <a:blip r:embed="rId8"/>
          <a:stretch>
            <a:fillRect/>
          </a:stretch>
        </p:blipFill>
        <p:spPr>
          <a:xfrm>
            <a:off x="9218146" y="3669796"/>
            <a:ext cx="493964" cy="5031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839FE5B4-D3B4-490D-B25F-70205928C96F}"/>
              </a:ext>
            </a:extLst>
          </p:cNvPr>
          <p:cNvGrpSpPr/>
          <p:nvPr/>
        </p:nvGrpSpPr>
        <p:grpSpPr>
          <a:xfrm>
            <a:off x="117695" y="226337"/>
            <a:ext cx="11932467" cy="6631663"/>
            <a:chOff x="488950" y="1016000"/>
            <a:chExt cx="11214100" cy="5742215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3ABF9B8B-9B8E-446D-A6C4-54104A2D3DEE}"/>
                </a:ext>
              </a:extLst>
            </p:cNvPr>
            <p:cNvSpPr/>
            <p:nvPr/>
          </p:nvSpPr>
          <p:spPr>
            <a:xfrm>
              <a:off x="488950" y="1016000"/>
              <a:ext cx="11214100" cy="56261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dist="63500" dir="16200000" rotWithShape="0">
                <a:srgbClr val="BEE2FC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DAE15DE0-4687-4692-8A2E-475CD51ED578}"/>
                </a:ext>
              </a:extLst>
            </p:cNvPr>
            <p:cNvSpPr/>
            <p:nvPr/>
          </p:nvSpPr>
          <p:spPr>
            <a:xfrm flipV="1">
              <a:off x="651933" y="6656615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7" name="직각 삼각형 6">
              <a:extLst>
                <a:ext uri="{FF2B5EF4-FFF2-40B4-BE49-F238E27FC236}">
                  <a16:creationId xmlns:a16="http://schemas.microsoft.com/office/drawing/2014/main" id="{97639B4E-6815-451D-A68D-60D08FDE57C3}"/>
                </a:ext>
              </a:extLst>
            </p:cNvPr>
            <p:cNvSpPr/>
            <p:nvPr/>
          </p:nvSpPr>
          <p:spPr>
            <a:xfrm flipH="1" flipV="1">
              <a:off x="9622409" y="6645272"/>
              <a:ext cx="1917700" cy="101600"/>
            </a:xfrm>
            <a:prstGeom prst="rtTriangle">
              <a:avLst/>
            </a:prstGeom>
            <a:solidFill>
              <a:schemeClr val="tx1">
                <a:alpha val="23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EBAC738-C9C6-47E2-A833-7C0F0E40363E}"/>
              </a:ext>
            </a:extLst>
          </p:cNvPr>
          <p:cNvGrpSpPr/>
          <p:nvPr/>
        </p:nvGrpSpPr>
        <p:grpSpPr>
          <a:xfrm rot="2700000">
            <a:off x="495221" y="686811"/>
            <a:ext cx="389086" cy="394889"/>
            <a:chOff x="1073150" y="1506390"/>
            <a:chExt cx="389086" cy="394889"/>
          </a:xfrm>
        </p:grpSpPr>
        <p:sp>
          <p:nvSpPr>
            <p:cNvPr id="10" name="눈물 방울 9">
              <a:extLst>
                <a:ext uri="{FF2B5EF4-FFF2-40B4-BE49-F238E27FC236}">
                  <a16:creationId xmlns:a16="http://schemas.microsoft.com/office/drawing/2014/main" id="{3D91DE22-FA8E-455E-B688-98C9AC9C0617}"/>
                </a:ext>
              </a:extLst>
            </p:cNvPr>
            <p:cNvSpPr/>
            <p:nvPr/>
          </p:nvSpPr>
          <p:spPr>
            <a:xfrm rot="5400000">
              <a:off x="1073150" y="1506390"/>
              <a:ext cx="389086" cy="389086"/>
            </a:xfrm>
            <a:prstGeom prst="teardrop">
              <a:avLst/>
            </a:prstGeom>
            <a:solidFill>
              <a:srgbClr val="3D9DE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400">
                <a:solidFill>
                  <a:prstClr val="white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0187D0F-14C1-43DF-ABEB-DC1501ACFDD5}"/>
                </a:ext>
              </a:extLst>
            </p:cNvPr>
            <p:cNvSpPr/>
            <p:nvPr/>
          </p:nvSpPr>
          <p:spPr>
            <a:xfrm rot="18900000">
              <a:off x="1108454" y="1531947"/>
              <a:ext cx="262414" cy="369332"/>
            </a:xfrm>
            <a:prstGeom prst="rect">
              <a:avLst/>
            </a:prstGeom>
          </p:spPr>
          <p:txBody>
            <a:bodyPr wrap="square" anchor="t">
              <a:spAutoFit/>
            </a:bodyPr>
            <a:lstStyle/>
            <a:p>
              <a:r>
                <a:rPr lang="en-US" altLang="ko-KR" b="1" kern="0">
                  <a:solidFill>
                    <a:schemeClr val="bg1"/>
                  </a:solidFill>
                  <a:ea typeface="맑은 고딕"/>
                </a:rPr>
                <a:t>2</a:t>
              </a:r>
            </a:p>
          </p:txBody>
        </p:sp>
      </p:grp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8817D7F4-886D-41C6-965B-661A04D2C6D3}"/>
              </a:ext>
            </a:extLst>
          </p:cNvPr>
          <p:cNvSpPr/>
          <p:nvPr/>
        </p:nvSpPr>
        <p:spPr>
          <a:xfrm>
            <a:off x="966942" y="379298"/>
            <a:ext cx="3615231" cy="956159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b="1" dirty="0">
                <a:solidFill>
                  <a:srgbClr val="595959"/>
                </a:solidFill>
                <a:ea typeface="맑은 고딕"/>
              </a:rPr>
              <a:t>Product development plan introduction</a:t>
            </a:r>
            <a:endParaRPr lang="ko-KR" altLang="en-US" sz="2000" b="1" dirty="0">
              <a:solidFill>
                <a:srgbClr val="595959"/>
              </a:solidFill>
              <a:ea typeface="맑은 고딕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6420205-CDFB-4249-AA07-FABB5AE53A48}"/>
              </a:ext>
            </a:extLst>
          </p:cNvPr>
          <p:cNvSpPr/>
          <p:nvPr/>
        </p:nvSpPr>
        <p:spPr>
          <a:xfrm>
            <a:off x="926013" y="1406985"/>
            <a:ext cx="3645987" cy="406575"/>
          </a:xfrm>
          <a:prstGeom prst="rect">
            <a:avLst/>
          </a:prstGeom>
        </p:spPr>
        <p:txBody>
          <a:bodyPr wrap="square" anchor="t">
            <a:spAutoFit/>
          </a:bodyPr>
          <a:lstStyle/>
          <a:p>
            <a:pPr>
              <a:lnSpc>
                <a:spcPct val="150000"/>
              </a:lnSpc>
              <a:defRPr lang="ko-KR" altLang="en-US"/>
            </a:pP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Key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Functions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and </a:t>
            </a:r>
            <a:r>
              <a:rPr lang="ko-KR" altLang="en-US" sz="14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Features</a:t>
            </a:r>
            <a:r>
              <a: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 </a:t>
            </a:r>
            <a:r>
              <a:rPr lang="ko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(</a:t>
            </a:r>
            <a:r>
              <a:rPr lang="en-US" altLang="ko-KR" sz="11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S/</a:t>
            </a:r>
            <a:r>
              <a:rPr lang="ko-KR" altLang="en-US" sz="1100" b="1" dirty="0" err="1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W</a:t>
            </a:r>
            <a:r>
              <a:rPr lang="ko-KR" altLang="en-US" sz="1100" b="1" dirty="0">
                <a:solidFill>
                  <a:schemeClr val="tx1">
                    <a:lumMod val="65000"/>
                    <a:lumOff val="35000"/>
                  </a:schemeClr>
                </a:solidFill>
                <a:ea typeface="맑은 고딕"/>
              </a:rPr>
              <a:t>)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48A71E25-542F-472B-B2E7-A8AC17438755}"/>
              </a:ext>
            </a:extLst>
          </p:cNvPr>
          <p:cNvSpPr/>
          <p:nvPr/>
        </p:nvSpPr>
        <p:spPr>
          <a:xfrm>
            <a:off x="926013" y="2206013"/>
            <a:ext cx="10513195" cy="3169227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158564AA-5FF7-4C08-9651-B8E19DCDD4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96109" y="2792409"/>
            <a:ext cx="1603104" cy="1603104"/>
          </a:xfrm>
          <a:prstGeom prst="rect">
            <a:avLst/>
          </a:prstGeom>
        </p:spPr>
      </p:pic>
      <p:sp>
        <p:nvSpPr>
          <p:cNvPr id="35" name="십자형 34">
            <a:extLst>
              <a:ext uri="{FF2B5EF4-FFF2-40B4-BE49-F238E27FC236}">
                <a16:creationId xmlns:a16="http://schemas.microsoft.com/office/drawing/2014/main" id="{7C9CBDED-9918-4BAD-8F99-46A1C9745384}"/>
              </a:ext>
            </a:extLst>
          </p:cNvPr>
          <p:cNvSpPr/>
          <p:nvPr/>
        </p:nvSpPr>
        <p:spPr>
          <a:xfrm>
            <a:off x="6633930" y="3055858"/>
            <a:ext cx="1183341" cy="1183341"/>
          </a:xfrm>
          <a:prstGeom prst="plus">
            <a:avLst>
              <a:gd name="adj" fmla="val 38636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91222BA-176D-421C-9767-DC3E7031F761}"/>
              </a:ext>
            </a:extLst>
          </p:cNvPr>
          <p:cNvSpPr/>
          <p:nvPr/>
        </p:nvSpPr>
        <p:spPr>
          <a:xfrm>
            <a:off x="8447223" y="4550996"/>
            <a:ext cx="2300875" cy="3239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srgbClr val="E8C193"/>
                </a:solidFill>
              </a:rPr>
              <a:t>Market</a:t>
            </a:r>
            <a:endParaRPr lang="ko-KR" altLang="en-US" sz="1200" b="1" dirty="0">
              <a:solidFill>
                <a:srgbClr val="E8C193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A05F2C1-1269-481D-A467-E1FCD472864D}"/>
              </a:ext>
            </a:extLst>
          </p:cNvPr>
          <p:cNvSpPr/>
          <p:nvPr/>
        </p:nvSpPr>
        <p:spPr>
          <a:xfrm>
            <a:off x="1302887" y="2628900"/>
            <a:ext cx="4453678" cy="233795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1" name="그림 30">
            <a:extLst>
              <a:ext uri="{FF2B5EF4-FFF2-40B4-BE49-F238E27FC236}">
                <a16:creationId xmlns:a16="http://schemas.microsoft.com/office/drawing/2014/main" id="{81D02189-1466-4483-AE06-98D50FD50FD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1988" y="2792409"/>
            <a:ext cx="1603104" cy="1603104"/>
          </a:xfrm>
          <a:prstGeom prst="rect">
            <a:avLst/>
          </a:prstGeom>
        </p:spPr>
      </p:pic>
      <p:pic>
        <p:nvPicPr>
          <p:cNvPr id="34" name="그림 33">
            <a:extLst>
              <a:ext uri="{FF2B5EF4-FFF2-40B4-BE49-F238E27FC236}">
                <a16:creationId xmlns:a16="http://schemas.microsoft.com/office/drawing/2014/main" id="{396C041A-3BD9-4171-A7DD-50B8DBCEFB7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0046" y="2792409"/>
            <a:ext cx="1603105" cy="1603105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BEE5D4EE-D8DC-4FBB-9306-841C815C8273}"/>
              </a:ext>
            </a:extLst>
          </p:cNvPr>
          <p:cNvSpPr/>
          <p:nvPr/>
        </p:nvSpPr>
        <p:spPr>
          <a:xfrm>
            <a:off x="1086757" y="4541309"/>
            <a:ext cx="2369682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srgbClr val="E8C193"/>
                </a:solidFill>
              </a:rPr>
              <a:t>Sender</a:t>
            </a:r>
            <a:endParaRPr lang="ko-KR" altLang="en-US" sz="1200" b="1" dirty="0">
              <a:solidFill>
                <a:srgbClr val="E8C193"/>
              </a:solidFill>
            </a:endParaRP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CED70AB-F9A3-4031-BB80-DF41EE66B370}"/>
              </a:ext>
            </a:extLst>
          </p:cNvPr>
          <p:cNvSpPr/>
          <p:nvPr/>
        </p:nvSpPr>
        <p:spPr>
          <a:xfrm>
            <a:off x="3668699" y="4541309"/>
            <a:ext cx="2369682" cy="3336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200" b="1" dirty="0">
                <a:solidFill>
                  <a:srgbClr val="E8C193"/>
                </a:solidFill>
              </a:rPr>
              <a:t>Recipient</a:t>
            </a:r>
            <a:endParaRPr lang="ko-KR" altLang="en-US" sz="1200" b="1" dirty="0">
              <a:solidFill>
                <a:srgbClr val="E8C193"/>
              </a:solidFill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6949D112-C0E6-4CF9-B9D0-7AFCD155669D}"/>
              </a:ext>
            </a:extLst>
          </p:cNvPr>
          <p:cNvSpPr/>
          <p:nvPr/>
        </p:nvSpPr>
        <p:spPr>
          <a:xfrm>
            <a:off x="2647996" y="2421948"/>
            <a:ext cx="1829146" cy="4065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ea typeface="맑은 고딕"/>
              </a:rPr>
              <a:t>E</a:t>
            </a:r>
            <a:r>
              <a:rPr lang="ko-KR" altLang="en-US" sz="1400" b="1" dirty="0" err="1">
                <a:solidFill>
                  <a:schemeClr val="tx1"/>
                </a:solidFill>
                <a:ea typeface="맑은 고딕"/>
              </a:rPr>
              <a:t>xisting</a:t>
            </a:r>
            <a:r>
              <a:rPr lang="ko-KR" altLang="en-US" sz="1400" b="1" dirty="0">
                <a:solidFill>
                  <a:schemeClr val="tx1"/>
                </a:solidFill>
                <a:ea typeface="맑은 고딕"/>
              </a:rPr>
              <a:t> </a:t>
            </a:r>
            <a:r>
              <a:rPr lang="en-US" altLang="ko-KR" sz="1400" b="1" dirty="0">
                <a:solidFill>
                  <a:schemeClr val="tx1"/>
                </a:solidFill>
                <a:ea typeface="맑은 고딕"/>
              </a:rPr>
              <a:t>system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F0EF26B4-9510-4554-9550-93EC63D5D0A0}"/>
              </a:ext>
            </a:extLst>
          </p:cNvPr>
          <p:cNvSpPr/>
          <p:nvPr/>
        </p:nvSpPr>
        <p:spPr>
          <a:xfrm>
            <a:off x="8323118" y="1998297"/>
            <a:ext cx="2189115" cy="40657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b="1" dirty="0">
                <a:solidFill>
                  <a:schemeClr val="tx1"/>
                </a:solidFill>
                <a:ea typeface="맑은 고딕"/>
              </a:rPr>
              <a:t>Development plan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503807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1540</Words>
  <Application>Microsoft Office PowerPoint</Application>
  <PresentationFormat>와이드스크린</PresentationFormat>
  <Paragraphs>691</Paragraphs>
  <Slides>24</Slides>
  <Notes>24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8" baseType="lpstr">
      <vt:lpstr>Arial</vt:lpstr>
      <vt:lpstr>맑은 고딕</vt:lpstr>
      <vt:lpstr>Apple SD Gothic Neo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82106</cp:lastModifiedBy>
  <cp:revision>329</cp:revision>
  <dcterms:created xsi:type="dcterms:W3CDTF">2020-03-10T04:01:35Z</dcterms:created>
  <dcterms:modified xsi:type="dcterms:W3CDTF">2021-06-10T19:15:27Z</dcterms:modified>
</cp:coreProperties>
</file>

<file path=docProps/thumbnail.jpeg>
</file>